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63" r:id="rId18"/>
    <p:sldId id="264" r:id="rId19"/>
    <p:sldId id="265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4A7A3-CFDC-4C72-8DC3-E1D714BC565B}" type="datetimeFigureOut">
              <a:rPr lang="en-ZA" smtClean="0"/>
              <a:t>2017/02/04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4C4F1-3D36-44C1-9012-CC3D3B13B38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0085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4A7A3-CFDC-4C72-8DC3-E1D714BC565B}" type="datetimeFigureOut">
              <a:rPr lang="en-ZA" smtClean="0"/>
              <a:t>2017/02/04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4C4F1-3D36-44C1-9012-CC3D3B13B38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757010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4A7A3-CFDC-4C72-8DC3-E1D714BC565B}" type="datetimeFigureOut">
              <a:rPr lang="en-ZA" smtClean="0"/>
              <a:t>2017/02/04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4C4F1-3D36-44C1-9012-CC3D3B13B38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98860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4A7A3-CFDC-4C72-8DC3-E1D714BC565B}" type="datetimeFigureOut">
              <a:rPr lang="en-ZA" smtClean="0"/>
              <a:t>2017/02/04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4C4F1-3D36-44C1-9012-CC3D3B13B38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05916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4A7A3-CFDC-4C72-8DC3-E1D714BC565B}" type="datetimeFigureOut">
              <a:rPr lang="en-ZA" smtClean="0"/>
              <a:t>2017/02/04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4C4F1-3D36-44C1-9012-CC3D3B13B38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984825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4A7A3-CFDC-4C72-8DC3-E1D714BC565B}" type="datetimeFigureOut">
              <a:rPr lang="en-ZA" smtClean="0"/>
              <a:t>2017/02/04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4C4F1-3D36-44C1-9012-CC3D3B13B38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57102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4A7A3-CFDC-4C72-8DC3-E1D714BC565B}" type="datetimeFigureOut">
              <a:rPr lang="en-ZA" smtClean="0"/>
              <a:t>2017/02/04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4C4F1-3D36-44C1-9012-CC3D3B13B38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99623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4A7A3-CFDC-4C72-8DC3-E1D714BC565B}" type="datetimeFigureOut">
              <a:rPr lang="en-ZA" smtClean="0"/>
              <a:t>2017/02/04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4C4F1-3D36-44C1-9012-CC3D3B13B38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98471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4A7A3-CFDC-4C72-8DC3-E1D714BC565B}" type="datetimeFigureOut">
              <a:rPr lang="en-ZA" smtClean="0"/>
              <a:t>2017/02/04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4C4F1-3D36-44C1-9012-CC3D3B13B38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9000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4A7A3-CFDC-4C72-8DC3-E1D714BC565B}" type="datetimeFigureOut">
              <a:rPr lang="en-ZA" smtClean="0"/>
              <a:t>2017/02/04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4C4F1-3D36-44C1-9012-CC3D3B13B38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990362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4A7A3-CFDC-4C72-8DC3-E1D714BC565B}" type="datetimeFigureOut">
              <a:rPr lang="en-ZA" smtClean="0"/>
              <a:t>2017/02/04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4C4F1-3D36-44C1-9012-CC3D3B13B38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37314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14A7A3-CFDC-4C72-8DC3-E1D714BC565B}" type="datetimeFigureOut">
              <a:rPr lang="en-ZA" smtClean="0"/>
              <a:t>2017/02/04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4C4F1-3D36-44C1-9012-CC3D3B13B38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57377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>
            <a:normAutofit/>
          </a:bodyPr>
          <a:lstStyle/>
          <a:p>
            <a:r>
              <a:rPr lang="en-ZA" sz="7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Topological Sorting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ZA" dirty="0"/>
              <a:t>By Ralph McDougall</a:t>
            </a:r>
          </a:p>
          <a:p>
            <a:r>
              <a:rPr lang="en-ZA" dirty="0"/>
              <a:t>IOI Camp 2</a:t>
            </a:r>
          </a:p>
          <a:p>
            <a:r>
              <a:rPr lang="en-ZA" dirty="0"/>
              <a:t>(4/5 February 2017)</a:t>
            </a:r>
          </a:p>
        </p:txBody>
      </p:sp>
    </p:spTree>
    <p:extLst>
      <p:ext uri="{BB962C8B-B14F-4D97-AF65-F5344CB8AC3E}">
        <p14:creationId xmlns:p14="http://schemas.microsoft.com/office/powerpoint/2010/main" val="32336382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sz="5400" u="sng" dirty="0"/>
              <a:t>Visual</a:t>
            </a:r>
            <a:endParaRPr lang="en-ZA" u="sng" dirty="0"/>
          </a:p>
        </p:txBody>
      </p:sp>
      <p:sp>
        <p:nvSpPr>
          <p:cNvPr id="4" name="Oval 3"/>
          <p:cNvSpPr/>
          <p:nvPr/>
        </p:nvSpPr>
        <p:spPr>
          <a:xfrm>
            <a:off x="838200" y="1868558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5" name="Straight Arrow Connector 4"/>
          <p:cNvCxnSpPr>
            <a:cxnSpLocks/>
            <a:stCxn id="4" idx="4"/>
          </p:cNvCxnSpPr>
          <p:nvPr/>
        </p:nvCxnSpPr>
        <p:spPr>
          <a:xfrm flipH="1">
            <a:off x="1129750" y="2491410"/>
            <a:ext cx="13250" cy="122127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838200" y="3712682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7" name="Oval 6"/>
          <p:cNvSpPr/>
          <p:nvPr/>
        </p:nvSpPr>
        <p:spPr>
          <a:xfrm>
            <a:off x="2885661" y="1868558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3</a:t>
            </a:r>
          </a:p>
        </p:txBody>
      </p:sp>
      <p:cxnSp>
        <p:nvCxnSpPr>
          <p:cNvPr id="8" name="Straight Arrow Connector 7"/>
          <p:cNvCxnSpPr>
            <a:cxnSpLocks/>
            <a:stCxn id="4" idx="5"/>
            <a:endCxn id="13" idx="1"/>
          </p:cNvCxnSpPr>
          <p:nvPr/>
        </p:nvCxnSpPr>
        <p:spPr>
          <a:xfrm>
            <a:off x="1358526" y="2400195"/>
            <a:ext cx="1616409" cy="140370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2885661" y="3712682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4" name="Oval 13"/>
          <p:cNvSpPr/>
          <p:nvPr/>
        </p:nvSpPr>
        <p:spPr>
          <a:xfrm>
            <a:off x="4933122" y="1868558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5" name="Oval 14"/>
          <p:cNvSpPr/>
          <p:nvPr/>
        </p:nvSpPr>
        <p:spPr>
          <a:xfrm>
            <a:off x="4933122" y="3712682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6</a:t>
            </a:r>
          </a:p>
        </p:txBody>
      </p:sp>
      <p:cxnSp>
        <p:nvCxnSpPr>
          <p:cNvPr id="16" name="Straight Arrow Connector 15"/>
          <p:cNvCxnSpPr>
            <a:cxnSpLocks/>
          </p:cNvCxnSpPr>
          <p:nvPr/>
        </p:nvCxnSpPr>
        <p:spPr>
          <a:xfrm>
            <a:off x="3495261" y="2179984"/>
            <a:ext cx="1437861" cy="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cxnSpLocks/>
            <a:stCxn id="7" idx="4"/>
            <a:endCxn id="13" idx="0"/>
          </p:cNvCxnSpPr>
          <p:nvPr/>
        </p:nvCxnSpPr>
        <p:spPr>
          <a:xfrm>
            <a:off x="3190461" y="2491410"/>
            <a:ext cx="0" cy="122127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cxnSpLocks/>
          </p:cNvCxnSpPr>
          <p:nvPr/>
        </p:nvCxnSpPr>
        <p:spPr>
          <a:xfrm>
            <a:off x="3495260" y="4050614"/>
            <a:ext cx="1437861" cy="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cxnSpLocks/>
            <a:endCxn id="15" idx="0"/>
          </p:cNvCxnSpPr>
          <p:nvPr/>
        </p:nvCxnSpPr>
        <p:spPr>
          <a:xfrm>
            <a:off x="5237922" y="2491411"/>
            <a:ext cx="0" cy="1221271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cxnSpLocks/>
            <a:endCxn id="14" idx="3"/>
          </p:cNvCxnSpPr>
          <p:nvPr/>
        </p:nvCxnSpPr>
        <p:spPr>
          <a:xfrm flipV="1">
            <a:off x="3422373" y="2400195"/>
            <a:ext cx="1600023" cy="136550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229139" y="1562606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242391" y="3401257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276599" y="1544538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489711" y="1626647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231964" y="3309255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445254" y="3476216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38200" y="4982817"/>
            <a:ext cx="25841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/>
              <a:t>Q = (1, 3)</a:t>
            </a:r>
          </a:p>
          <a:p>
            <a:r>
              <a:rPr lang="en-ZA" dirty="0"/>
              <a:t>T = ()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665843" y="2400195"/>
            <a:ext cx="406841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3200" dirty="0"/>
              <a:t>Put the vertices with in-degree onto a queue.</a:t>
            </a:r>
          </a:p>
        </p:txBody>
      </p:sp>
    </p:spTree>
    <p:extLst>
      <p:ext uri="{BB962C8B-B14F-4D97-AF65-F5344CB8AC3E}">
        <p14:creationId xmlns:p14="http://schemas.microsoft.com/office/powerpoint/2010/main" val="15479816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sz="5400" u="sng" dirty="0"/>
              <a:t>Visual</a:t>
            </a:r>
            <a:endParaRPr lang="en-ZA" u="sng" dirty="0"/>
          </a:p>
        </p:txBody>
      </p:sp>
      <p:sp>
        <p:nvSpPr>
          <p:cNvPr id="4" name="Oval 3"/>
          <p:cNvSpPr/>
          <p:nvPr/>
        </p:nvSpPr>
        <p:spPr>
          <a:xfrm>
            <a:off x="838200" y="1868558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5" name="Straight Arrow Connector 4"/>
          <p:cNvCxnSpPr>
            <a:cxnSpLocks/>
            <a:stCxn id="4" idx="4"/>
          </p:cNvCxnSpPr>
          <p:nvPr/>
        </p:nvCxnSpPr>
        <p:spPr>
          <a:xfrm flipH="1">
            <a:off x="1129750" y="2491410"/>
            <a:ext cx="13250" cy="122127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838200" y="3712682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7" name="Oval 6"/>
          <p:cNvSpPr/>
          <p:nvPr/>
        </p:nvSpPr>
        <p:spPr>
          <a:xfrm>
            <a:off x="2885661" y="1868558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3</a:t>
            </a:r>
          </a:p>
        </p:txBody>
      </p:sp>
      <p:cxnSp>
        <p:nvCxnSpPr>
          <p:cNvPr id="8" name="Straight Arrow Connector 7"/>
          <p:cNvCxnSpPr>
            <a:cxnSpLocks/>
            <a:stCxn id="4" idx="5"/>
            <a:endCxn id="13" idx="1"/>
          </p:cNvCxnSpPr>
          <p:nvPr/>
        </p:nvCxnSpPr>
        <p:spPr>
          <a:xfrm>
            <a:off x="1358526" y="2400195"/>
            <a:ext cx="1616409" cy="140370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2885661" y="3712682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4" name="Oval 13"/>
          <p:cNvSpPr/>
          <p:nvPr/>
        </p:nvSpPr>
        <p:spPr>
          <a:xfrm>
            <a:off x="4933122" y="1868558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5" name="Oval 14"/>
          <p:cNvSpPr/>
          <p:nvPr/>
        </p:nvSpPr>
        <p:spPr>
          <a:xfrm>
            <a:off x="4933122" y="3712682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6</a:t>
            </a:r>
          </a:p>
        </p:txBody>
      </p:sp>
      <p:cxnSp>
        <p:nvCxnSpPr>
          <p:cNvPr id="16" name="Straight Arrow Connector 15"/>
          <p:cNvCxnSpPr>
            <a:cxnSpLocks/>
          </p:cNvCxnSpPr>
          <p:nvPr/>
        </p:nvCxnSpPr>
        <p:spPr>
          <a:xfrm>
            <a:off x="3495261" y="2179984"/>
            <a:ext cx="1437861" cy="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cxnSpLocks/>
            <a:stCxn id="7" idx="4"/>
            <a:endCxn id="13" idx="0"/>
          </p:cNvCxnSpPr>
          <p:nvPr/>
        </p:nvCxnSpPr>
        <p:spPr>
          <a:xfrm>
            <a:off x="3190461" y="2491410"/>
            <a:ext cx="0" cy="122127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cxnSpLocks/>
          </p:cNvCxnSpPr>
          <p:nvPr/>
        </p:nvCxnSpPr>
        <p:spPr>
          <a:xfrm>
            <a:off x="3495260" y="4050614"/>
            <a:ext cx="1437861" cy="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cxnSpLocks/>
            <a:endCxn id="15" idx="0"/>
          </p:cNvCxnSpPr>
          <p:nvPr/>
        </p:nvCxnSpPr>
        <p:spPr>
          <a:xfrm>
            <a:off x="5237922" y="2491411"/>
            <a:ext cx="0" cy="1221271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cxnSpLocks/>
            <a:endCxn id="14" idx="3"/>
          </p:cNvCxnSpPr>
          <p:nvPr/>
        </p:nvCxnSpPr>
        <p:spPr>
          <a:xfrm flipV="1">
            <a:off x="3422373" y="2400195"/>
            <a:ext cx="1600023" cy="136550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229139" y="1562606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242391" y="3401257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276599" y="1544538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489711" y="1626647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231964" y="3309255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445254" y="3476216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38200" y="4982817"/>
            <a:ext cx="25841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/>
              <a:t>Q = (3, 2)</a:t>
            </a:r>
          </a:p>
          <a:p>
            <a:r>
              <a:rPr lang="en-ZA" dirty="0"/>
              <a:t>T = (1)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665843" y="2400195"/>
            <a:ext cx="406841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3200" dirty="0"/>
              <a:t>Add a vertex to T and reduce the in-degree of its neighbours by 1.</a:t>
            </a:r>
          </a:p>
        </p:txBody>
      </p:sp>
    </p:spTree>
    <p:extLst>
      <p:ext uri="{BB962C8B-B14F-4D97-AF65-F5344CB8AC3E}">
        <p14:creationId xmlns:p14="http://schemas.microsoft.com/office/powerpoint/2010/main" val="30302660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sz="5400" u="sng" dirty="0"/>
              <a:t>Visual</a:t>
            </a:r>
            <a:endParaRPr lang="en-ZA" u="sng" dirty="0"/>
          </a:p>
        </p:txBody>
      </p:sp>
      <p:sp>
        <p:nvSpPr>
          <p:cNvPr id="4" name="Oval 3"/>
          <p:cNvSpPr/>
          <p:nvPr/>
        </p:nvSpPr>
        <p:spPr>
          <a:xfrm>
            <a:off x="838200" y="1868558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5" name="Straight Arrow Connector 4"/>
          <p:cNvCxnSpPr>
            <a:cxnSpLocks/>
            <a:stCxn id="4" idx="4"/>
          </p:cNvCxnSpPr>
          <p:nvPr/>
        </p:nvCxnSpPr>
        <p:spPr>
          <a:xfrm flipH="1">
            <a:off x="1129750" y="2491410"/>
            <a:ext cx="13250" cy="122127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838200" y="3712682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7" name="Oval 6"/>
          <p:cNvSpPr/>
          <p:nvPr/>
        </p:nvSpPr>
        <p:spPr>
          <a:xfrm>
            <a:off x="2885661" y="1868558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3</a:t>
            </a:r>
          </a:p>
        </p:txBody>
      </p:sp>
      <p:cxnSp>
        <p:nvCxnSpPr>
          <p:cNvPr id="8" name="Straight Arrow Connector 7"/>
          <p:cNvCxnSpPr>
            <a:cxnSpLocks/>
            <a:stCxn id="4" idx="5"/>
            <a:endCxn id="13" idx="1"/>
          </p:cNvCxnSpPr>
          <p:nvPr/>
        </p:nvCxnSpPr>
        <p:spPr>
          <a:xfrm>
            <a:off x="1358526" y="2400195"/>
            <a:ext cx="1616409" cy="140370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2885661" y="3712682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4" name="Oval 13"/>
          <p:cNvSpPr/>
          <p:nvPr/>
        </p:nvSpPr>
        <p:spPr>
          <a:xfrm>
            <a:off x="4933122" y="1868558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5" name="Oval 14"/>
          <p:cNvSpPr/>
          <p:nvPr/>
        </p:nvSpPr>
        <p:spPr>
          <a:xfrm>
            <a:off x="4933122" y="3712682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6</a:t>
            </a:r>
          </a:p>
        </p:txBody>
      </p:sp>
      <p:cxnSp>
        <p:nvCxnSpPr>
          <p:cNvPr id="16" name="Straight Arrow Connector 15"/>
          <p:cNvCxnSpPr>
            <a:cxnSpLocks/>
          </p:cNvCxnSpPr>
          <p:nvPr/>
        </p:nvCxnSpPr>
        <p:spPr>
          <a:xfrm>
            <a:off x="3495261" y="2179984"/>
            <a:ext cx="1437861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cxnSpLocks/>
            <a:stCxn id="7" idx="4"/>
            <a:endCxn id="13" idx="0"/>
          </p:cNvCxnSpPr>
          <p:nvPr/>
        </p:nvCxnSpPr>
        <p:spPr>
          <a:xfrm>
            <a:off x="3190461" y="2491410"/>
            <a:ext cx="0" cy="122127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cxnSpLocks/>
          </p:cNvCxnSpPr>
          <p:nvPr/>
        </p:nvCxnSpPr>
        <p:spPr>
          <a:xfrm>
            <a:off x="3495260" y="4050614"/>
            <a:ext cx="1437861" cy="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cxnSpLocks/>
            <a:endCxn id="15" idx="0"/>
          </p:cNvCxnSpPr>
          <p:nvPr/>
        </p:nvCxnSpPr>
        <p:spPr>
          <a:xfrm>
            <a:off x="5237922" y="2491411"/>
            <a:ext cx="0" cy="1221271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cxnSpLocks/>
            <a:endCxn id="14" idx="3"/>
          </p:cNvCxnSpPr>
          <p:nvPr/>
        </p:nvCxnSpPr>
        <p:spPr>
          <a:xfrm flipV="1">
            <a:off x="3422373" y="2400195"/>
            <a:ext cx="1600023" cy="136550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229139" y="1562606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242391" y="3401257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276599" y="1544538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489711" y="1626647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231964" y="3309255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445254" y="3476216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38200" y="4982817"/>
            <a:ext cx="25841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/>
              <a:t>Q = (2, 4)</a:t>
            </a:r>
          </a:p>
          <a:p>
            <a:r>
              <a:rPr lang="en-ZA" dirty="0"/>
              <a:t>T = (1, 3)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665843" y="2400195"/>
            <a:ext cx="406841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3200" dirty="0"/>
              <a:t>Add a vertex to T and reduce the in-degree of its neighbours by 1.</a:t>
            </a:r>
          </a:p>
        </p:txBody>
      </p:sp>
    </p:spTree>
    <p:extLst>
      <p:ext uri="{BB962C8B-B14F-4D97-AF65-F5344CB8AC3E}">
        <p14:creationId xmlns:p14="http://schemas.microsoft.com/office/powerpoint/2010/main" val="31670141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sz="5400" u="sng" dirty="0"/>
              <a:t>Visual</a:t>
            </a:r>
            <a:endParaRPr lang="en-ZA" u="sng" dirty="0"/>
          </a:p>
        </p:txBody>
      </p:sp>
      <p:sp>
        <p:nvSpPr>
          <p:cNvPr id="4" name="Oval 3"/>
          <p:cNvSpPr/>
          <p:nvPr/>
        </p:nvSpPr>
        <p:spPr>
          <a:xfrm>
            <a:off x="838200" y="1868558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5" name="Straight Arrow Connector 4"/>
          <p:cNvCxnSpPr>
            <a:cxnSpLocks/>
            <a:stCxn id="4" idx="4"/>
          </p:cNvCxnSpPr>
          <p:nvPr/>
        </p:nvCxnSpPr>
        <p:spPr>
          <a:xfrm flipH="1">
            <a:off x="1129750" y="2491410"/>
            <a:ext cx="13250" cy="122127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838200" y="3712682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7" name="Oval 6"/>
          <p:cNvSpPr/>
          <p:nvPr/>
        </p:nvSpPr>
        <p:spPr>
          <a:xfrm>
            <a:off x="2885661" y="1868558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3</a:t>
            </a:r>
          </a:p>
        </p:txBody>
      </p:sp>
      <p:cxnSp>
        <p:nvCxnSpPr>
          <p:cNvPr id="8" name="Straight Arrow Connector 7"/>
          <p:cNvCxnSpPr>
            <a:cxnSpLocks/>
            <a:stCxn id="4" idx="5"/>
            <a:endCxn id="13" idx="1"/>
          </p:cNvCxnSpPr>
          <p:nvPr/>
        </p:nvCxnSpPr>
        <p:spPr>
          <a:xfrm>
            <a:off x="1358526" y="2400195"/>
            <a:ext cx="1616409" cy="140370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2885661" y="3712682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4" name="Oval 13"/>
          <p:cNvSpPr/>
          <p:nvPr/>
        </p:nvSpPr>
        <p:spPr>
          <a:xfrm>
            <a:off x="4933122" y="1868558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5" name="Oval 14"/>
          <p:cNvSpPr/>
          <p:nvPr/>
        </p:nvSpPr>
        <p:spPr>
          <a:xfrm>
            <a:off x="4933122" y="3712682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6</a:t>
            </a:r>
          </a:p>
        </p:txBody>
      </p:sp>
      <p:cxnSp>
        <p:nvCxnSpPr>
          <p:cNvPr id="16" name="Straight Arrow Connector 15"/>
          <p:cNvCxnSpPr>
            <a:cxnSpLocks/>
          </p:cNvCxnSpPr>
          <p:nvPr/>
        </p:nvCxnSpPr>
        <p:spPr>
          <a:xfrm>
            <a:off x="3495261" y="2179984"/>
            <a:ext cx="1437861" cy="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cxnSpLocks/>
            <a:stCxn id="7" idx="4"/>
            <a:endCxn id="13" idx="0"/>
          </p:cNvCxnSpPr>
          <p:nvPr/>
        </p:nvCxnSpPr>
        <p:spPr>
          <a:xfrm>
            <a:off x="3190461" y="2491410"/>
            <a:ext cx="0" cy="122127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cxnSpLocks/>
          </p:cNvCxnSpPr>
          <p:nvPr/>
        </p:nvCxnSpPr>
        <p:spPr>
          <a:xfrm>
            <a:off x="3495260" y="4050614"/>
            <a:ext cx="1437861" cy="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cxnSpLocks/>
            <a:endCxn id="15" idx="0"/>
          </p:cNvCxnSpPr>
          <p:nvPr/>
        </p:nvCxnSpPr>
        <p:spPr>
          <a:xfrm>
            <a:off x="5237922" y="2491411"/>
            <a:ext cx="0" cy="1221271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cxnSpLocks/>
            <a:endCxn id="14" idx="3"/>
          </p:cNvCxnSpPr>
          <p:nvPr/>
        </p:nvCxnSpPr>
        <p:spPr>
          <a:xfrm flipV="1">
            <a:off x="3422373" y="2400195"/>
            <a:ext cx="1600023" cy="136550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229139" y="1562606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242391" y="3401257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276599" y="1544538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489711" y="1626647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231964" y="3309255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445254" y="3476216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38200" y="4982817"/>
            <a:ext cx="25841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/>
              <a:t>Q = (4)</a:t>
            </a:r>
          </a:p>
          <a:p>
            <a:r>
              <a:rPr lang="en-ZA" dirty="0"/>
              <a:t>T = (1, 3, 2)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665843" y="2400195"/>
            <a:ext cx="406841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3200" dirty="0"/>
              <a:t>Add a vertex to T and reduce the in-degree of its neighbours by 1.</a:t>
            </a:r>
          </a:p>
        </p:txBody>
      </p:sp>
    </p:spTree>
    <p:extLst>
      <p:ext uri="{BB962C8B-B14F-4D97-AF65-F5344CB8AC3E}">
        <p14:creationId xmlns:p14="http://schemas.microsoft.com/office/powerpoint/2010/main" val="8877460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sz="5400" u="sng" dirty="0"/>
              <a:t>Visual</a:t>
            </a:r>
            <a:endParaRPr lang="en-ZA" u="sng" dirty="0"/>
          </a:p>
        </p:txBody>
      </p:sp>
      <p:sp>
        <p:nvSpPr>
          <p:cNvPr id="4" name="Oval 3"/>
          <p:cNvSpPr/>
          <p:nvPr/>
        </p:nvSpPr>
        <p:spPr>
          <a:xfrm>
            <a:off x="838200" y="1868558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5" name="Straight Arrow Connector 4"/>
          <p:cNvCxnSpPr>
            <a:cxnSpLocks/>
            <a:stCxn id="4" idx="4"/>
          </p:cNvCxnSpPr>
          <p:nvPr/>
        </p:nvCxnSpPr>
        <p:spPr>
          <a:xfrm flipH="1">
            <a:off x="1129750" y="2491410"/>
            <a:ext cx="13250" cy="122127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838200" y="3712682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7" name="Oval 6"/>
          <p:cNvSpPr/>
          <p:nvPr/>
        </p:nvSpPr>
        <p:spPr>
          <a:xfrm>
            <a:off x="2885661" y="1868558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3</a:t>
            </a:r>
          </a:p>
        </p:txBody>
      </p:sp>
      <p:cxnSp>
        <p:nvCxnSpPr>
          <p:cNvPr id="8" name="Straight Arrow Connector 7"/>
          <p:cNvCxnSpPr>
            <a:cxnSpLocks/>
            <a:stCxn id="4" idx="5"/>
            <a:endCxn id="13" idx="1"/>
          </p:cNvCxnSpPr>
          <p:nvPr/>
        </p:nvCxnSpPr>
        <p:spPr>
          <a:xfrm>
            <a:off x="1358526" y="2400195"/>
            <a:ext cx="1616409" cy="140370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2885661" y="3712682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4" name="Oval 13"/>
          <p:cNvSpPr/>
          <p:nvPr/>
        </p:nvSpPr>
        <p:spPr>
          <a:xfrm>
            <a:off x="4933122" y="1868558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5" name="Oval 14"/>
          <p:cNvSpPr/>
          <p:nvPr/>
        </p:nvSpPr>
        <p:spPr>
          <a:xfrm>
            <a:off x="4933122" y="3712682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6</a:t>
            </a:r>
          </a:p>
        </p:txBody>
      </p:sp>
      <p:cxnSp>
        <p:nvCxnSpPr>
          <p:cNvPr id="16" name="Straight Arrow Connector 15"/>
          <p:cNvCxnSpPr>
            <a:cxnSpLocks/>
          </p:cNvCxnSpPr>
          <p:nvPr/>
        </p:nvCxnSpPr>
        <p:spPr>
          <a:xfrm>
            <a:off x="3495261" y="2179984"/>
            <a:ext cx="1437861" cy="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cxnSpLocks/>
            <a:stCxn id="7" idx="4"/>
            <a:endCxn id="13" idx="0"/>
          </p:cNvCxnSpPr>
          <p:nvPr/>
        </p:nvCxnSpPr>
        <p:spPr>
          <a:xfrm>
            <a:off x="3190461" y="2491410"/>
            <a:ext cx="0" cy="122127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cxnSpLocks/>
          </p:cNvCxnSpPr>
          <p:nvPr/>
        </p:nvCxnSpPr>
        <p:spPr>
          <a:xfrm>
            <a:off x="3495260" y="4050614"/>
            <a:ext cx="1437861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cxnSpLocks/>
            <a:endCxn id="15" idx="0"/>
          </p:cNvCxnSpPr>
          <p:nvPr/>
        </p:nvCxnSpPr>
        <p:spPr>
          <a:xfrm>
            <a:off x="5237922" y="2491411"/>
            <a:ext cx="0" cy="1221271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cxnSpLocks/>
            <a:endCxn id="14" idx="3"/>
          </p:cNvCxnSpPr>
          <p:nvPr/>
        </p:nvCxnSpPr>
        <p:spPr>
          <a:xfrm flipV="1">
            <a:off x="3422373" y="2400195"/>
            <a:ext cx="1600023" cy="136550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229139" y="1562606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242391" y="3401257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276599" y="1544538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489711" y="1626647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231964" y="3309255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445254" y="3476216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38200" y="4982817"/>
            <a:ext cx="25841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/>
              <a:t>Q = (5)</a:t>
            </a:r>
          </a:p>
          <a:p>
            <a:r>
              <a:rPr lang="en-ZA" dirty="0"/>
              <a:t>T = (1, 3, 2, 4)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665843" y="2400195"/>
            <a:ext cx="406841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3200" dirty="0"/>
              <a:t>Add a vertex to T and reduce the in-degree of its neighbours by 1.</a:t>
            </a:r>
          </a:p>
        </p:txBody>
      </p:sp>
    </p:spTree>
    <p:extLst>
      <p:ext uri="{BB962C8B-B14F-4D97-AF65-F5344CB8AC3E}">
        <p14:creationId xmlns:p14="http://schemas.microsoft.com/office/powerpoint/2010/main" val="40803074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sz="5400" u="sng" dirty="0"/>
              <a:t>Visual</a:t>
            </a:r>
            <a:endParaRPr lang="en-ZA" u="sng" dirty="0"/>
          </a:p>
        </p:txBody>
      </p:sp>
      <p:sp>
        <p:nvSpPr>
          <p:cNvPr id="4" name="Oval 3"/>
          <p:cNvSpPr/>
          <p:nvPr/>
        </p:nvSpPr>
        <p:spPr>
          <a:xfrm>
            <a:off x="838200" y="1868558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5" name="Straight Arrow Connector 4"/>
          <p:cNvCxnSpPr>
            <a:cxnSpLocks/>
            <a:stCxn id="4" idx="4"/>
          </p:cNvCxnSpPr>
          <p:nvPr/>
        </p:nvCxnSpPr>
        <p:spPr>
          <a:xfrm flipH="1">
            <a:off x="1129750" y="2491410"/>
            <a:ext cx="13250" cy="122127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838200" y="3712682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7" name="Oval 6"/>
          <p:cNvSpPr/>
          <p:nvPr/>
        </p:nvSpPr>
        <p:spPr>
          <a:xfrm>
            <a:off x="2885661" y="1868558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3</a:t>
            </a:r>
          </a:p>
        </p:txBody>
      </p:sp>
      <p:cxnSp>
        <p:nvCxnSpPr>
          <p:cNvPr id="8" name="Straight Arrow Connector 7"/>
          <p:cNvCxnSpPr>
            <a:cxnSpLocks/>
            <a:stCxn id="4" idx="5"/>
            <a:endCxn id="13" idx="1"/>
          </p:cNvCxnSpPr>
          <p:nvPr/>
        </p:nvCxnSpPr>
        <p:spPr>
          <a:xfrm>
            <a:off x="1358526" y="2400195"/>
            <a:ext cx="1616409" cy="140370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2885661" y="3712682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4" name="Oval 13"/>
          <p:cNvSpPr/>
          <p:nvPr/>
        </p:nvSpPr>
        <p:spPr>
          <a:xfrm>
            <a:off x="4933122" y="1868558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5" name="Oval 14"/>
          <p:cNvSpPr/>
          <p:nvPr/>
        </p:nvSpPr>
        <p:spPr>
          <a:xfrm>
            <a:off x="4933122" y="3712682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6</a:t>
            </a:r>
          </a:p>
        </p:txBody>
      </p:sp>
      <p:cxnSp>
        <p:nvCxnSpPr>
          <p:cNvPr id="16" name="Straight Arrow Connector 15"/>
          <p:cNvCxnSpPr>
            <a:cxnSpLocks/>
          </p:cNvCxnSpPr>
          <p:nvPr/>
        </p:nvCxnSpPr>
        <p:spPr>
          <a:xfrm>
            <a:off x="3495261" y="2179984"/>
            <a:ext cx="1437861" cy="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cxnSpLocks/>
            <a:stCxn id="7" idx="4"/>
            <a:endCxn id="13" idx="0"/>
          </p:cNvCxnSpPr>
          <p:nvPr/>
        </p:nvCxnSpPr>
        <p:spPr>
          <a:xfrm>
            <a:off x="3190461" y="2491410"/>
            <a:ext cx="0" cy="122127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cxnSpLocks/>
          </p:cNvCxnSpPr>
          <p:nvPr/>
        </p:nvCxnSpPr>
        <p:spPr>
          <a:xfrm>
            <a:off x="3495260" y="4050614"/>
            <a:ext cx="1437861" cy="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cxnSpLocks/>
            <a:endCxn id="15" idx="0"/>
          </p:cNvCxnSpPr>
          <p:nvPr/>
        </p:nvCxnSpPr>
        <p:spPr>
          <a:xfrm>
            <a:off x="5237922" y="2491411"/>
            <a:ext cx="0" cy="122127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cxnSpLocks/>
            <a:endCxn id="14" idx="3"/>
          </p:cNvCxnSpPr>
          <p:nvPr/>
        </p:nvCxnSpPr>
        <p:spPr>
          <a:xfrm flipV="1">
            <a:off x="3422373" y="2400195"/>
            <a:ext cx="1600023" cy="136550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229139" y="1562606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242391" y="3401257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276599" y="1544538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489711" y="1626647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231964" y="3309255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445254" y="3476216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38200" y="4982817"/>
            <a:ext cx="25841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/>
              <a:t>Q = (6)</a:t>
            </a:r>
          </a:p>
          <a:p>
            <a:r>
              <a:rPr lang="en-ZA" dirty="0"/>
              <a:t>T = (1, 3, 2, 4, 5)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665843" y="2400195"/>
            <a:ext cx="406841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3200" dirty="0"/>
              <a:t>Add a vertex to T and reduce the in-degree of its neighbours by 1.</a:t>
            </a:r>
          </a:p>
        </p:txBody>
      </p:sp>
    </p:spTree>
    <p:extLst>
      <p:ext uri="{BB962C8B-B14F-4D97-AF65-F5344CB8AC3E}">
        <p14:creationId xmlns:p14="http://schemas.microsoft.com/office/powerpoint/2010/main" val="28660443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sz="5400" u="sng" dirty="0"/>
              <a:t>Visual</a:t>
            </a:r>
            <a:endParaRPr lang="en-ZA" u="sng" dirty="0"/>
          </a:p>
        </p:txBody>
      </p:sp>
      <p:sp>
        <p:nvSpPr>
          <p:cNvPr id="4" name="Oval 3"/>
          <p:cNvSpPr/>
          <p:nvPr/>
        </p:nvSpPr>
        <p:spPr>
          <a:xfrm>
            <a:off x="838200" y="1868558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5" name="Straight Arrow Connector 4"/>
          <p:cNvCxnSpPr>
            <a:cxnSpLocks/>
            <a:stCxn id="4" idx="4"/>
          </p:cNvCxnSpPr>
          <p:nvPr/>
        </p:nvCxnSpPr>
        <p:spPr>
          <a:xfrm flipH="1">
            <a:off x="1129750" y="2491410"/>
            <a:ext cx="13250" cy="122127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838200" y="3712682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7" name="Oval 6"/>
          <p:cNvSpPr/>
          <p:nvPr/>
        </p:nvSpPr>
        <p:spPr>
          <a:xfrm>
            <a:off x="2885661" y="1868558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3</a:t>
            </a:r>
          </a:p>
        </p:txBody>
      </p:sp>
      <p:cxnSp>
        <p:nvCxnSpPr>
          <p:cNvPr id="8" name="Straight Arrow Connector 7"/>
          <p:cNvCxnSpPr>
            <a:cxnSpLocks/>
            <a:stCxn id="4" idx="5"/>
            <a:endCxn id="13" idx="1"/>
          </p:cNvCxnSpPr>
          <p:nvPr/>
        </p:nvCxnSpPr>
        <p:spPr>
          <a:xfrm>
            <a:off x="1358526" y="2400195"/>
            <a:ext cx="1616409" cy="140370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2885661" y="3712682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4" name="Oval 13"/>
          <p:cNvSpPr/>
          <p:nvPr/>
        </p:nvSpPr>
        <p:spPr>
          <a:xfrm>
            <a:off x="4933122" y="1868558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5" name="Oval 14"/>
          <p:cNvSpPr/>
          <p:nvPr/>
        </p:nvSpPr>
        <p:spPr>
          <a:xfrm>
            <a:off x="4933122" y="3712682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6</a:t>
            </a:r>
          </a:p>
        </p:txBody>
      </p:sp>
      <p:cxnSp>
        <p:nvCxnSpPr>
          <p:cNvPr id="16" name="Straight Arrow Connector 15"/>
          <p:cNvCxnSpPr>
            <a:cxnSpLocks/>
          </p:cNvCxnSpPr>
          <p:nvPr/>
        </p:nvCxnSpPr>
        <p:spPr>
          <a:xfrm>
            <a:off x="3495261" y="2179984"/>
            <a:ext cx="1437861" cy="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cxnSpLocks/>
            <a:stCxn id="7" idx="4"/>
            <a:endCxn id="13" idx="0"/>
          </p:cNvCxnSpPr>
          <p:nvPr/>
        </p:nvCxnSpPr>
        <p:spPr>
          <a:xfrm>
            <a:off x="3190461" y="2491410"/>
            <a:ext cx="0" cy="122127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cxnSpLocks/>
          </p:cNvCxnSpPr>
          <p:nvPr/>
        </p:nvCxnSpPr>
        <p:spPr>
          <a:xfrm>
            <a:off x="3495260" y="4050614"/>
            <a:ext cx="1437861" cy="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cxnSpLocks/>
            <a:endCxn id="15" idx="0"/>
          </p:cNvCxnSpPr>
          <p:nvPr/>
        </p:nvCxnSpPr>
        <p:spPr>
          <a:xfrm>
            <a:off x="5237922" y="2491411"/>
            <a:ext cx="0" cy="1221271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cxnSpLocks/>
            <a:endCxn id="14" idx="3"/>
          </p:cNvCxnSpPr>
          <p:nvPr/>
        </p:nvCxnSpPr>
        <p:spPr>
          <a:xfrm flipV="1">
            <a:off x="3422373" y="2400195"/>
            <a:ext cx="1600023" cy="136550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229139" y="1562606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242391" y="3401257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276599" y="1544538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489711" y="1626647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231964" y="3309255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445254" y="3476216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38200" y="4982817"/>
            <a:ext cx="25841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/>
              <a:t>Q = ()</a:t>
            </a:r>
          </a:p>
          <a:p>
            <a:r>
              <a:rPr lang="en-ZA" dirty="0"/>
              <a:t>T = (1, 3, 2, 4, 5, 6)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665843" y="2400195"/>
            <a:ext cx="40684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3200" dirty="0"/>
              <a:t>Return T.</a:t>
            </a:r>
          </a:p>
        </p:txBody>
      </p:sp>
    </p:spTree>
    <p:extLst>
      <p:ext uri="{BB962C8B-B14F-4D97-AF65-F5344CB8AC3E}">
        <p14:creationId xmlns:p14="http://schemas.microsoft.com/office/powerpoint/2010/main" val="19815900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5400" u="sng" dirty="0"/>
              <a:t>Pseudocode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ZA" dirty="0"/>
              <a:t>def </a:t>
            </a:r>
            <a:r>
              <a:rPr lang="en-ZA" dirty="0" err="1"/>
              <a:t>topological_order</a:t>
            </a:r>
            <a:r>
              <a:rPr lang="en-ZA" dirty="0"/>
              <a:t>(G, n):</a:t>
            </a:r>
          </a:p>
          <a:p>
            <a:pPr marL="0" indent="0">
              <a:buNone/>
            </a:pPr>
            <a:r>
              <a:rPr lang="en-ZA" dirty="0"/>
              <a:t>    T = []</a:t>
            </a:r>
          </a:p>
          <a:p>
            <a:pPr marL="0" indent="0">
              <a:buNone/>
            </a:pPr>
            <a:r>
              <a:rPr lang="en-ZA" dirty="0"/>
              <a:t>    </a:t>
            </a:r>
            <a:r>
              <a:rPr lang="en-ZA" dirty="0" err="1"/>
              <a:t>in_degree</a:t>
            </a:r>
            <a:r>
              <a:rPr lang="en-ZA" dirty="0"/>
              <a:t> = [0 for </a:t>
            </a:r>
            <a:r>
              <a:rPr lang="en-ZA" dirty="0" err="1"/>
              <a:t>i</a:t>
            </a:r>
            <a:r>
              <a:rPr lang="en-ZA" dirty="0"/>
              <a:t> in range(n)]</a:t>
            </a:r>
          </a:p>
          <a:p>
            <a:pPr marL="0" indent="0">
              <a:buNone/>
            </a:pPr>
            <a:r>
              <a:rPr lang="en-ZA" dirty="0"/>
              <a:t>    Q = </a:t>
            </a:r>
            <a:r>
              <a:rPr lang="en-ZA" dirty="0" err="1"/>
              <a:t>Queue.Queue</a:t>
            </a:r>
            <a:r>
              <a:rPr lang="en-ZA" dirty="0"/>
              <a:t>()</a:t>
            </a:r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r>
              <a:rPr lang="en-ZA" dirty="0"/>
              <a:t>    for v in range(n):</a:t>
            </a:r>
          </a:p>
          <a:p>
            <a:pPr marL="0" indent="0">
              <a:buNone/>
            </a:pPr>
            <a:r>
              <a:rPr lang="en-ZA" dirty="0"/>
              <a:t>        </a:t>
            </a:r>
            <a:r>
              <a:rPr lang="en-ZA" dirty="0" err="1"/>
              <a:t>in_degree</a:t>
            </a:r>
            <a:r>
              <a:rPr lang="en-ZA" dirty="0"/>
              <a:t>[v] = </a:t>
            </a:r>
            <a:r>
              <a:rPr lang="en-ZA" dirty="0" err="1"/>
              <a:t>len</a:t>
            </a:r>
            <a:r>
              <a:rPr lang="en-ZA" dirty="0"/>
              <a:t>(G[v])</a:t>
            </a:r>
          </a:p>
          <a:p>
            <a:pPr marL="0" indent="0">
              <a:buNone/>
            </a:pPr>
            <a:r>
              <a:rPr lang="en-ZA" dirty="0"/>
              <a:t>        if </a:t>
            </a:r>
            <a:r>
              <a:rPr lang="en-ZA" dirty="0" err="1"/>
              <a:t>in_degree</a:t>
            </a:r>
            <a:r>
              <a:rPr lang="en-ZA" dirty="0"/>
              <a:t>[v] == 0:</a:t>
            </a:r>
          </a:p>
          <a:p>
            <a:pPr marL="0" indent="0">
              <a:buNone/>
            </a:pPr>
            <a:r>
              <a:rPr lang="en-ZA" dirty="0"/>
              <a:t>            </a:t>
            </a:r>
            <a:r>
              <a:rPr lang="en-ZA" dirty="0" err="1"/>
              <a:t>Q.put</a:t>
            </a:r>
            <a:r>
              <a:rPr lang="en-ZA" dirty="0"/>
              <a:t>(v)</a:t>
            </a:r>
          </a:p>
          <a:p>
            <a:pPr marL="0" indent="0">
              <a:buNone/>
            </a:pPr>
            <a:r>
              <a:rPr lang="en-ZA" dirty="0"/>
              <a:t>    </a:t>
            </a:r>
            <a:r>
              <a:rPr lang="en-ZA" dirty="0" err="1"/>
              <a:t>vertex_counter</a:t>
            </a:r>
            <a:r>
              <a:rPr lang="en-ZA" dirty="0"/>
              <a:t> = 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26435" y="5807631"/>
            <a:ext cx="3167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/>
              <a:t>(Continued on next slide)</a:t>
            </a:r>
          </a:p>
        </p:txBody>
      </p:sp>
    </p:spTree>
    <p:extLst>
      <p:ext uri="{BB962C8B-B14F-4D97-AF65-F5344CB8AC3E}">
        <p14:creationId xmlns:p14="http://schemas.microsoft.com/office/powerpoint/2010/main" val="8464075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5400" u="sng" dirty="0"/>
              <a:t>Pseudocode 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ZA" dirty="0"/>
              <a:t> while not </a:t>
            </a:r>
            <a:r>
              <a:rPr lang="en-ZA" dirty="0" err="1"/>
              <a:t>Q.empty</a:t>
            </a:r>
            <a:r>
              <a:rPr lang="en-ZA" dirty="0"/>
              <a:t>():</a:t>
            </a:r>
          </a:p>
          <a:p>
            <a:pPr marL="0" indent="0">
              <a:buNone/>
            </a:pPr>
            <a:r>
              <a:rPr lang="en-ZA" dirty="0"/>
              <a:t>        v = </a:t>
            </a:r>
            <a:r>
              <a:rPr lang="en-ZA" dirty="0" err="1"/>
              <a:t>Q.get</a:t>
            </a:r>
            <a:r>
              <a:rPr lang="en-ZA" dirty="0"/>
              <a:t>()</a:t>
            </a:r>
          </a:p>
          <a:p>
            <a:pPr marL="0" indent="0">
              <a:buNone/>
            </a:pPr>
            <a:r>
              <a:rPr lang="en-ZA" dirty="0"/>
              <a:t>        </a:t>
            </a:r>
            <a:r>
              <a:rPr lang="en-ZA" dirty="0" err="1"/>
              <a:t>vertex_counter</a:t>
            </a:r>
            <a:r>
              <a:rPr lang="en-ZA" dirty="0"/>
              <a:t> += 1</a:t>
            </a:r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r>
              <a:rPr lang="en-ZA" dirty="0"/>
              <a:t>        for neighbour in G[v]:</a:t>
            </a:r>
          </a:p>
          <a:p>
            <a:pPr marL="0" indent="0">
              <a:buNone/>
            </a:pPr>
            <a:r>
              <a:rPr lang="en-ZA" dirty="0"/>
              <a:t>            </a:t>
            </a:r>
            <a:r>
              <a:rPr lang="en-ZA" dirty="0" err="1"/>
              <a:t>in_degree</a:t>
            </a:r>
            <a:r>
              <a:rPr lang="en-ZA" dirty="0"/>
              <a:t>[neighbour] -= 1</a:t>
            </a:r>
          </a:p>
          <a:p>
            <a:pPr marL="0" indent="0">
              <a:buNone/>
            </a:pPr>
            <a:r>
              <a:rPr lang="en-ZA" dirty="0"/>
              <a:t>            if </a:t>
            </a:r>
            <a:r>
              <a:rPr lang="en-ZA" dirty="0" err="1"/>
              <a:t>in_degree</a:t>
            </a:r>
            <a:r>
              <a:rPr lang="en-ZA" dirty="0"/>
              <a:t>[</a:t>
            </a:r>
            <a:r>
              <a:rPr lang="en-ZA" dirty="0" err="1"/>
              <a:t>neigbour</a:t>
            </a:r>
            <a:r>
              <a:rPr lang="en-ZA" dirty="0"/>
              <a:t>] == 0:</a:t>
            </a:r>
          </a:p>
          <a:p>
            <a:pPr marL="0" indent="0">
              <a:buNone/>
            </a:pPr>
            <a:r>
              <a:rPr lang="en-ZA" dirty="0"/>
              <a:t>                </a:t>
            </a:r>
            <a:r>
              <a:rPr lang="en-ZA" dirty="0" err="1"/>
              <a:t>Q.put</a:t>
            </a:r>
            <a:r>
              <a:rPr lang="en-ZA" dirty="0"/>
              <a:t>(neighbour)</a:t>
            </a:r>
          </a:p>
          <a:p>
            <a:pPr marL="0" indent="0">
              <a:buNone/>
            </a:pPr>
            <a:r>
              <a:rPr lang="en-ZA" dirty="0"/>
              <a:t>        </a:t>
            </a:r>
            <a:r>
              <a:rPr lang="en-ZA" dirty="0" err="1"/>
              <a:t>T.append</a:t>
            </a:r>
            <a:r>
              <a:rPr lang="en-ZA" dirty="0"/>
              <a:t>(v)</a:t>
            </a:r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r>
              <a:rPr lang="en-ZA" dirty="0"/>
              <a:t>    if </a:t>
            </a:r>
            <a:r>
              <a:rPr lang="en-ZA" dirty="0" err="1"/>
              <a:t>vertex_counter</a:t>
            </a:r>
            <a:r>
              <a:rPr lang="en-ZA" dirty="0"/>
              <a:t> != n:</a:t>
            </a:r>
          </a:p>
          <a:p>
            <a:pPr marL="0" indent="0">
              <a:buNone/>
            </a:pPr>
            <a:r>
              <a:rPr lang="en-ZA" dirty="0"/>
              <a:t>        return []</a:t>
            </a:r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r>
              <a:rPr lang="en-ZA" dirty="0"/>
              <a:t>    return T</a:t>
            </a:r>
          </a:p>
        </p:txBody>
      </p:sp>
    </p:spTree>
    <p:extLst>
      <p:ext uri="{BB962C8B-B14F-4D97-AF65-F5344CB8AC3E}">
        <p14:creationId xmlns:p14="http://schemas.microsoft.com/office/powerpoint/2010/main" val="22205989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5400" u="sng" dirty="0"/>
              <a:t>Kahn’s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sz="3200" u="sng" dirty="0"/>
              <a:t>Time complexity: O(V + E)</a:t>
            </a:r>
          </a:p>
          <a:p>
            <a:pPr marL="0" indent="0">
              <a:buNone/>
            </a:pPr>
            <a:r>
              <a:rPr lang="en-ZA" sz="3200" dirty="0"/>
              <a:t>You go through each vertex once and you check each edge once.</a:t>
            </a:r>
          </a:p>
          <a:p>
            <a:r>
              <a:rPr lang="en-ZA" sz="3200" u="sng" dirty="0"/>
              <a:t>Space complexity: O(V + E)</a:t>
            </a:r>
          </a:p>
          <a:p>
            <a:pPr marL="0" indent="0">
              <a:buNone/>
            </a:pPr>
            <a:r>
              <a:rPr lang="en-ZA" sz="3200" dirty="0"/>
              <a:t>You only need a list containing the vertices and a list containing the edges.</a:t>
            </a:r>
          </a:p>
        </p:txBody>
      </p:sp>
    </p:spTree>
    <p:extLst>
      <p:ext uri="{BB962C8B-B14F-4D97-AF65-F5344CB8AC3E}">
        <p14:creationId xmlns:p14="http://schemas.microsoft.com/office/powerpoint/2010/main" val="220109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sz="5400" u="sng" dirty="0"/>
              <a:t>Definition</a:t>
            </a:r>
            <a:endParaRPr lang="en-ZA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ZA" sz="3200" dirty="0"/>
              <a:t>Given a </a:t>
            </a:r>
            <a:r>
              <a:rPr lang="en-ZA" sz="3200" b="1" dirty="0"/>
              <a:t>directed graph </a:t>
            </a:r>
            <a:r>
              <a:rPr lang="en-ZA" sz="3200" i="1" dirty="0"/>
              <a:t>G</a:t>
            </a:r>
            <a:r>
              <a:rPr lang="en-ZA" sz="3200" dirty="0"/>
              <a:t> with </a:t>
            </a:r>
            <a:r>
              <a:rPr lang="en-ZA" sz="3200" i="1" dirty="0"/>
              <a:t>n</a:t>
            </a:r>
            <a:r>
              <a:rPr lang="en-ZA" sz="3200" dirty="0"/>
              <a:t> vertices (1, 2, …, n) and some edges, the </a:t>
            </a:r>
            <a:r>
              <a:rPr lang="en-ZA" sz="3200" i="1" dirty="0"/>
              <a:t>n</a:t>
            </a:r>
            <a:r>
              <a:rPr lang="en-ZA" sz="3200" dirty="0"/>
              <a:t>-tuple </a:t>
            </a:r>
            <a:r>
              <a:rPr lang="en-ZA" sz="3200" i="1" dirty="0"/>
              <a:t>T</a:t>
            </a:r>
            <a:r>
              <a:rPr lang="en-ZA" sz="3200" dirty="0"/>
              <a:t> is a topological ordering of the vertices of </a:t>
            </a:r>
            <a:r>
              <a:rPr lang="en-ZA" sz="3200" i="1" dirty="0"/>
              <a:t>G</a:t>
            </a:r>
            <a:r>
              <a:rPr lang="en-ZA" sz="3200" dirty="0"/>
              <a:t> if and only if:</a:t>
            </a:r>
            <a:br>
              <a:rPr lang="en-ZA" sz="3200" dirty="0"/>
            </a:br>
            <a:br>
              <a:rPr lang="en-ZA" sz="3200" dirty="0"/>
            </a:br>
            <a:r>
              <a:rPr lang="en-ZA" sz="3200" dirty="0"/>
              <a:t>I[</a:t>
            </a:r>
            <a:r>
              <a:rPr lang="en-ZA" sz="3200" i="1" dirty="0"/>
              <a:t>a</a:t>
            </a:r>
            <a:r>
              <a:rPr lang="en-ZA" sz="3200" dirty="0"/>
              <a:t>] &lt; I[</a:t>
            </a:r>
            <a:r>
              <a:rPr lang="en-ZA" sz="3200" i="1" dirty="0"/>
              <a:t>b</a:t>
            </a:r>
            <a:r>
              <a:rPr lang="en-ZA" sz="3200" dirty="0"/>
              <a:t>] where </a:t>
            </a:r>
            <a:r>
              <a:rPr lang="en-ZA" sz="3200" i="1" dirty="0"/>
              <a:t>ab</a:t>
            </a:r>
            <a:r>
              <a:rPr lang="en-ZA" sz="3200" dirty="0"/>
              <a:t> is an edge from </a:t>
            </a:r>
            <a:r>
              <a:rPr lang="en-ZA" sz="3200" i="1" dirty="0"/>
              <a:t>a</a:t>
            </a:r>
            <a:r>
              <a:rPr lang="en-ZA" sz="3200" dirty="0"/>
              <a:t> to </a:t>
            </a:r>
            <a:r>
              <a:rPr lang="en-ZA" sz="3200" i="1" dirty="0"/>
              <a:t>b</a:t>
            </a:r>
            <a:r>
              <a:rPr lang="en-ZA" sz="3200" dirty="0"/>
              <a:t> in </a:t>
            </a:r>
            <a:r>
              <a:rPr lang="en-ZA" sz="3200" i="1" dirty="0"/>
              <a:t>G</a:t>
            </a:r>
            <a:r>
              <a:rPr lang="en-ZA" sz="3200" dirty="0"/>
              <a:t> and </a:t>
            </a:r>
            <a:r>
              <a:rPr lang="en-ZA" sz="3200" i="1" dirty="0"/>
              <a:t>v</a:t>
            </a:r>
            <a:r>
              <a:rPr lang="en-ZA" sz="3200" dirty="0"/>
              <a:t> </a:t>
            </a:r>
            <a:r>
              <a:rPr lang="el-GR" sz="3200" dirty="0"/>
              <a:t>ϵ </a:t>
            </a:r>
            <a:r>
              <a:rPr lang="en-ZA" sz="3200" i="1" dirty="0"/>
              <a:t>T</a:t>
            </a:r>
            <a:r>
              <a:rPr lang="en-ZA" sz="3200" dirty="0"/>
              <a:t> for all </a:t>
            </a:r>
            <a:r>
              <a:rPr lang="en-ZA" sz="3200" i="1" dirty="0"/>
              <a:t>v</a:t>
            </a:r>
            <a:r>
              <a:rPr lang="en-ZA" sz="3200" dirty="0"/>
              <a:t> </a:t>
            </a:r>
            <a:r>
              <a:rPr lang="el-GR" sz="3200" dirty="0"/>
              <a:t>ϵ</a:t>
            </a:r>
            <a:r>
              <a:rPr lang="en-ZA" sz="3200" dirty="0"/>
              <a:t> (1, 2, …, </a:t>
            </a:r>
            <a:r>
              <a:rPr lang="en-ZA" sz="3200" i="1" dirty="0"/>
              <a:t>n</a:t>
            </a:r>
            <a:r>
              <a:rPr lang="en-ZA" sz="3200" dirty="0"/>
              <a:t>)</a:t>
            </a:r>
          </a:p>
          <a:p>
            <a:pPr marL="0" indent="0">
              <a:buNone/>
            </a:pPr>
            <a:br>
              <a:rPr lang="en-ZA" sz="3200" dirty="0"/>
            </a:br>
            <a:br>
              <a:rPr lang="en-ZA" sz="3200" dirty="0"/>
            </a:br>
            <a:r>
              <a:rPr lang="en-ZA" sz="3200" dirty="0"/>
              <a:t>( T[ I[</a:t>
            </a:r>
            <a:r>
              <a:rPr lang="en-ZA" sz="3200" i="1" dirty="0"/>
              <a:t>k</a:t>
            </a:r>
            <a:r>
              <a:rPr lang="en-ZA" sz="3200" dirty="0"/>
              <a:t>] ] = </a:t>
            </a:r>
            <a:r>
              <a:rPr lang="en-ZA" sz="3200" i="1" dirty="0"/>
              <a:t>k</a:t>
            </a:r>
            <a:r>
              <a:rPr lang="en-ZA" sz="3200" dirty="0"/>
              <a:t> for all </a:t>
            </a:r>
            <a:r>
              <a:rPr lang="en-ZA" sz="3200" i="1" dirty="0"/>
              <a:t>k</a:t>
            </a:r>
            <a:r>
              <a:rPr lang="en-ZA" sz="3200" dirty="0"/>
              <a:t> in (1, 2, …, n) )</a:t>
            </a:r>
          </a:p>
        </p:txBody>
      </p:sp>
    </p:spTree>
    <p:extLst>
      <p:ext uri="{BB962C8B-B14F-4D97-AF65-F5344CB8AC3E}">
        <p14:creationId xmlns:p14="http://schemas.microsoft.com/office/powerpoint/2010/main" val="635164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5400" u="sng" dirty="0"/>
              <a:t>DFS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ZA" dirty="0"/>
              <a:t>Add all vertices with an in-degree of 0 onto a list</a:t>
            </a:r>
          </a:p>
          <a:p>
            <a:pPr marL="514350" indent="-514350">
              <a:buFont typeface="+mj-lt"/>
              <a:buAutoNum type="arabicPeriod"/>
            </a:pPr>
            <a:r>
              <a:rPr lang="en-ZA" dirty="0"/>
              <a:t>Take each vertex in the list one at a time</a:t>
            </a:r>
          </a:p>
          <a:p>
            <a:pPr marL="514350" indent="-514350">
              <a:buFont typeface="+mj-lt"/>
              <a:buAutoNum type="arabicPeriod"/>
            </a:pPr>
            <a:r>
              <a:rPr lang="en-ZA" dirty="0"/>
              <a:t>Go to all of it’s neighbours</a:t>
            </a:r>
          </a:p>
          <a:p>
            <a:pPr marL="514350" indent="-514350">
              <a:buFont typeface="+mj-lt"/>
              <a:buAutoNum type="arabicPeriod"/>
            </a:pPr>
            <a:r>
              <a:rPr lang="en-ZA" dirty="0"/>
              <a:t>If it doesn’t have any neighbours that are unvisited, add it onto the front of T, mark it as visited and go back</a:t>
            </a:r>
          </a:p>
          <a:p>
            <a:pPr marL="514350" indent="-514350">
              <a:buFont typeface="+mj-lt"/>
              <a:buAutoNum type="arabicPeriod"/>
            </a:pPr>
            <a:r>
              <a:rPr lang="en-ZA" dirty="0"/>
              <a:t>Else, go to Step 3</a:t>
            </a:r>
          </a:p>
          <a:p>
            <a:pPr marL="514350" indent="-514350">
              <a:buFont typeface="+mj-lt"/>
              <a:buAutoNum type="arabicPeriod"/>
            </a:pPr>
            <a:r>
              <a:rPr lang="en-ZA" dirty="0"/>
              <a:t>When all vertices of the graph have been visited, return T</a:t>
            </a:r>
          </a:p>
        </p:txBody>
      </p:sp>
    </p:spTree>
    <p:extLst>
      <p:ext uri="{BB962C8B-B14F-4D97-AF65-F5344CB8AC3E}">
        <p14:creationId xmlns:p14="http://schemas.microsoft.com/office/powerpoint/2010/main" val="37686135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sz="5400" u="sng" dirty="0"/>
              <a:t>Visual</a:t>
            </a:r>
            <a:endParaRPr lang="en-ZA" u="sng" dirty="0"/>
          </a:p>
        </p:txBody>
      </p:sp>
      <p:sp>
        <p:nvSpPr>
          <p:cNvPr id="4" name="Oval 3"/>
          <p:cNvSpPr/>
          <p:nvPr/>
        </p:nvSpPr>
        <p:spPr>
          <a:xfrm>
            <a:off x="838200" y="1868558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5" name="Straight Arrow Connector 4"/>
          <p:cNvCxnSpPr>
            <a:cxnSpLocks/>
            <a:stCxn id="4" idx="4"/>
          </p:cNvCxnSpPr>
          <p:nvPr/>
        </p:nvCxnSpPr>
        <p:spPr>
          <a:xfrm flipH="1">
            <a:off x="1129750" y="2491410"/>
            <a:ext cx="13250" cy="122127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838200" y="3712682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7" name="Oval 6"/>
          <p:cNvSpPr/>
          <p:nvPr/>
        </p:nvSpPr>
        <p:spPr>
          <a:xfrm>
            <a:off x="2885661" y="1868558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3</a:t>
            </a:r>
          </a:p>
        </p:txBody>
      </p:sp>
      <p:cxnSp>
        <p:nvCxnSpPr>
          <p:cNvPr id="8" name="Straight Arrow Connector 7"/>
          <p:cNvCxnSpPr>
            <a:cxnSpLocks/>
            <a:stCxn id="4" idx="5"/>
            <a:endCxn id="13" idx="1"/>
          </p:cNvCxnSpPr>
          <p:nvPr/>
        </p:nvCxnSpPr>
        <p:spPr>
          <a:xfrm>
            <a:off x="1358526" y="2400195"/>
            <a:ext cx="1616409" cy="140370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2885661" y="3712682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4" name="Oval 13"/>
          <p:cNvSpPr/>
          <p:nvPr/>
        </p:nvSpPr>
        <p:spPr>
          <a:xfrm>
            <a:off x="4933122" y="1868558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5" name="Oval 14"/>
          <p:cNvSpPr/>
          <p:nvPr/>
        </p:nvSpPr>
        <p:spPr>
          <a:xfrm>
            <a:off x="4933122" y="3712682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6</a:t>
            </a:r>
          </a:p>
        </p:txBody>
      </p:sp>
      <p:cxnSp>
        <p:nvCxnSpPr>
          <p:cNvPr id="16" name="Straight Arrow Connector 15"/>
          <p:cNvCxnSpPr>
            <a:cxnSpLocks/>
          </p:cNvCxnSpPr>
          <p:nvPr/>
        </p:nvCxnSpPr>
        <p:spPr>
          <a:xfrm>
            <a:off x="3495261" y="2179984"/>
            <a:ext cx="1437861" cy="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cxnSpLocks/>
            <a:stCxn id="7" idx="4"/>
            <a:endCxn id="13" idx="0"/>
          </p:cNvCxnSpPr>
          <p:nvPr/>
        </p:nvCxnSpPr>
        <p:spPr>
          <a:xfrm>
            <a:off x="3190461" y="2491410"/>
            <a:ext cx="0" cy="122127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cxnSpLocks/>
          </p:cNvCxnSpPr>
          <p:nvPr/>
        </p:nvCxnSpPr>
        <p:spPr>
          <a:xfrm>
            <a:off x="3495260" y="4050614"/>
            <a:ext cx="1437861" cy="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cxnSpLocks/>
            <a:endCxn id="15" idx="0"/>
          </p:cNvCxnSpPr>
          <p:nvPr/>
        </p:nvCxnSpPr>
        <p:spPr>
          <a:xfrm>
            <a:off x="5237922" y="2491411"/>
            <a:ext cx="0" cy="1221271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cxnSpLocks/>
            <a:stCxn id="13" idx="7"/>
            <a:endCxn id="14" idx="3"/>
          </p:cNvCxnSpPr>
          <p:nvPr/>
        </p:nvCxnSpPr>
        <p:spPr>
          <a:xfrm flipV="1">
            <a:off x="3405987" y="2400195"/>
            <a:ext cx="1616409" cy="140370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06972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sz="5400" u="sng" dirty="0"/>
              <a:t>Visual</a:t>
            </a:r>
            <a:endParaRPr lang="en-ZA" u="sng" dirty="0"/>
          </a:p>
        </p:txBody>
      </p:sp>
      <p:sp>
        <p:nvSpPr>
          <p:cNvPr id="4" name="Oval 3"/>
          <p:cNvSpPr/>
          <p:nvPr/>
        </p:nvSpPr>
        <p:spPr>
          <a:xfrm>
            <a:off x="838200" y="1868558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5" name="Straight Arrow Connector 4"/>
          <p:cNvCxnSpPr>
            <a:cxnSpLocks/>
            <a:stCxn id="4" idx="4"/>
          </p:cNvCxnSpPr>
          <p:nvPr/>
        </p:nvCxnSpPr>
        <p:spPr>
          <a:xfrm flipH="1">
            <a:off x="1129750" y="2491410"/>
            <a:ext cx="13250" cy="122127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838200" y="3712682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7" name="Oval 6"/>
          <p:cNvSpPr/>
          <p:nvPr/>
        </p:nvSpPr>
        <p:spPr>
          <a:xfrm>
            <a:off x="2885661" y="1868558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3</a:t>
            </a:r>
          </a:p>
        </p:txBody>
      </p:sp>
      <p:cxnSp>
        <p:nvCxnSpPr>
          <p:cNvPr id="8" name="Straight Arrow Connector 7"/>
          <p:cNvCxnSpPr>
            <a:cxnSpLocks/>
            <a:stCxn id="4" idx="5"/>
            <a:endCxn id="13" idx="1"/>
          </p:cNvCxnSpPr>
          <p:nvPr/>
        </p:nvCxnSpPr>
        <p:spPr>
          <a:xfrm>
            <a:off x="1358526" y="2400195"/>
            <a:ext cx="1616409" cy="140370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2885661" y="3712682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4" name="Oval 13"/>
          <p:cNvSpPr/>
          <p:nvPr/>
        </p:nvSpPr>
        <p:spPr>
          <a:xfrm>
            <a:off x="4933122" y="1868558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5" name="Oval 14"/>
          <p:cNvSpPr/>
          <p:nvPr/>
        </p:nvSpPr>
        <p:spPr>
          <a:xfrm>
            <a:off x="4933122" y="3712682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6</a:t>
            </a:r>
          </a:p>
        </p:txBody>
      </p:sp>
      <p:cxnSp>
        <p:nvCxnSpPr>
          <p:cNvPr id="16" name="Straight Arrow Connector 15"/>
          <p:cNvCxnSpPr>
            <a:cxnSpLocks/>
          </p:cNvCxnSpPr>
          <p:nvPr/>
        </p:nvCxnSpPr>
        <p:spPr>
          <a:xfrm>
            <a:off x="3495261" y="2179984"/>
            <a:ext cx="1437861" cy="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cxnSpLocks/>
            <a:stCxn id="7" idx="4"/>
            <a:endCxn id="13" idx="0"/>
          </p:cNvCxnSpPr>
          <p:nvPr/>
        </p:nvCxnSpPr>
        <p:spPr>
          <a:xfrm>
            <a:off x="3190461" y="2491410"/>
            <a:ext cx="0" cy="122127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cxnSpLocks/>
          </p:cNvCxnSpPr>
          <p:nvPr/>
        </p:nvCxnSpPr>
        <p:spPr>
          <a:xfrm>
            <a:off x="3495260" y="4050614"/>
            <a:ext cx="1437861" cy="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cxnSpLocks/>
            <a:endCxn id="15" idx="0"/>
          </p:cNvCxnSpPr>
          <p:nvPr/>
        </p:nvCxnSpPr>
        <p:spPr>
          <a:xfrm>
            <a:off x="5237922" y="2491411"/>
            <a:ext cx="0" cy="1221271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cxnSpLocks/>
            <a:stCxn id="13" idx="7"/>
            <a:endCxn id="14" idx="3"/>
          </p:cNvCxnSpPr>
          <p:nvPr/>
        </p:nvCxnSpPr>
        <p:spPr>
          <a:xfrm flipV="1">
            <a:off x="3405987" y="2400195"/>
            <a:ext cx="1616409" cy="140370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229139" y="1562606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242391" y="3401257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276599" y="1544538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489711" y="1626647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231964" y="3309255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445254" y="3476216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38200" y="4979963"/>
            <a:ext cx="2875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/>
              <a:t>T = ()</a:t>
            </a:r>
          </a:p>
          <a:p>
            <a:r>
              <a:rPr lang="en-ZA" dirty="0"/>
              <a:t>Q = (1, 3)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665843" y="2400195"/>
            <a:ext cx="406841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3200" dirty="0"/>
              <a:t>Compute the in-degree of each vertex.</a:t>
            </a:r>
          </a:p>
        </p:txBody>
      </p:sp>
    </p:spTree>
    <p:extLst>
      <p:ext uri="{BB962C8B-B14F-4D97-AF65-F5344CB8AC3E}">
        <p14:creationId xmlns:p14="http://schemas.microsoft.com/office/powerpoint/2010/main" val="31533083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sz="5400" u="sng" dirty="0"/>
              <a:t>Visual</a:t>
            </a:r>
            <a:endParaRPr lang="en-ZA" u="sng" dirty="0"/>
          </a:p>
        </p:txBody>
      </p:sp>
      <p:sp>
        <p:nvSpPr>
          <p:cNvPr id="4" name="Oval 3"/>
          <p:cNvSpPr/>
          <p:nvPr/>
        </p:nvSpPr>
        <p:spPr>
          <a:xfrm>
            <a:off x="838200" y="1868558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5" name="Straight Arrow Connector 4"/>
          <p:cNvCxnSpPr>
            <a:cxnSpLocks/>
            <a:stCxn id="4" idx="4"/>
          </p:cNvCxnSpPr>
          <p:nvPr/>
        </p:nvCxnSpPr>
        <p:spPr>
          <a:xfrm flipH="1">
            <a:off x="1129750" y="2491410"/>
            <a:ext cx="13250" cy="122127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838200" y="3712682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7" name="Oval 6"/>
          <p:cNvSpPr/>
          <p:nvPr/>
        </p:nvSpPr>
        <p:spPr>
          <a:xfrm>
            <a:off x="2885661" y="1868558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3</a:t>
            </a:r>
          </a:p>
        </p:txBody>
      </p:sp>
      <p:cxnSp>
        <p:nvCxnSpPr>
          <p:cNvPr id="8" name="Straight Arrow Connector 7"/>
          <p:cNvCxnSpPr>
            <a:cxnSpLocks/>
            <a:stCxn id="4" idx="5"/>
            <a:endCxn id="13" idx="1"/>
          </p:cNvCxnSpPr>
          <p:nvPr/>
        </p:nvCxnSpPr>
        <p:spPr>
          <a:xfrm>
            <a:off x="1358526" y="2400195"/>
            <a:ext cx="1616409" cy="140370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2885661" y="3712682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4" name="Oval 13"/>
          <p:cNvSpPr/>
          <p:nvPr/>
        </p:nvSpPr>
        <p:spPr>
          <a:xfrm>
            <a:off x="4933122" y="1868558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5" name="Oval 14"/>
          <p:cNvSpPr/>
          <p:nvPr/>
        </p:nvSpPr>
        <p:spPr>
          <a:xfrm>
            <a:off x="4933122" y="3712682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6</a:t>
            </a:r>
          </a:p>
        </p:txBody>
      </p:sp>
      <p:cxnSp>
        <p:nvCxnSpPr>
          <p:cNvPr id="16" name="Straight Arrow Connector 15"/>
          <p:cNvCxnSpPr>
            <a:cxnSpLocks/>
          </p:cNvCxnSpPr>
          <p:nvPr/>
        </p:nvCxnSpPr>
        <p:spPr>
          <a:xfrm>
            <a:off x="3495261" y="2179984"/>
            <a:ext cx="1437861" cy="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cxnSpLocks/>
            <a:stCxn id="7" idx="4"/>
            <a:endCxn id="13" idx="0"/>
          </p:cNvCxnSpPr>
          <p:nvPr/>
        </p:nvCxnSpPr>
        <p:spPr>
          <a:xfrm>
            <a:off x="3190461" y="2491410"/>
            <a:ext cx="0" cy="122127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cxnSpLocks/>
          </p:cNvCxnSpPr>
          <p:nvPr/>
        </p:nvCxnSpPr>
        <p:spPr>
          <a:xfrm>
            <a:off x="3495260" y="4050614"/>
            <a:ext cx="1437861" cy="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cxnSpLocks/>
            <a:endCxn id="15" idx="0"/>
          </p:cNvCxnSpPr>
          <p:nvPr/>
        </p:nvCxnSpPr>
        <p:spPr>
          <a:xfrm>
            <a:off x="5237922" y="2491411"/>
            <a:ext cx="0" cy="1221271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cxnSpLocks/>
            <a:stCxn id="13" idx="7"/>
            <a:endCxn id="14" idx="3"/>
          </p:cNvCxnSpPr>
          <p:nvPr/>
        </p:nvCxnSpPr>
        <p:spPr>
          <a:xfrm flipV="1">
            <a:off x="3405987" y="2400195"/>
            <a:ext cx="1616409" cy="140370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229139" y="1562606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242391" y="3401257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276599" y="1544538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489711" y="1626647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231964" y="3309255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445254" y="3476216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38200" y="4979963"/>
            <a:ext cx="28757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/>
              <a:t>T = ()</a:t>
            </a:r>
          </a:p>
          <a:p>
            <a:r>
              <a:rPr lang="en-ZA" dirty="0"/>
              <a:t>Q = (1, 3)</a:t>
            </a:r>
          </a:p>
          <a:p>
            <a:r>
              <a:rPr lang="en-ZA" dirty="0"/>
              <a:t>Current = 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665843" y="2400195"/>
            <a:ext cx="40684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3200" dirty="0"/>
              <a:t>Go to a neighbour.</a:t>
            </a:r>
          </a:p>
        </p:txBody>
      </p:sp>
    </p:spTree>
    <p:extLst>
      <p:ext uri="{BB962C8B-B14F-4D97-AF65-F5344CB8AC3E}">
        <p14:creationId xmlns:p14="http://schemas.microsoft.com/office/powerpoint/2010/main" val="16188723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sz="5400" u="sng" dirty="0"/>
              <a:t>Visual</a:t>
            </a:r>
            <a:endParaRPr lang="en-ZA" u="sng" dirty="0"/>
          </a:p>
        </p:txBody>
      </p:sp>
      <p:sp>
        <p:nvSpPr>
          <p:cNvPr id="4" name="Oval 3"/>
          <p:cNvSpPr/>
          <p:nvPr/>
        </p:nvSpPr>
        <p:spPr>
          <a:xfrm>
            <a:off x="838200" y="1868558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5" name="Straight Arrow Connector 4"/>
          <p:cNvCxnSpPr>
            <a:cxnSpLocks/>
            <a:stCxn id="4" idx="4"/>
          </p:cNvCxnSpPr>
          <p:nvPr/>
        </p:nvCxnSpPr>
        <p:spPr>
          <a:xfrm flipH="1">
            <a:off x="1129750" y="2491410"/>
            <a:ext cx="13250" cy="122127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838200" y="3712682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7" name="Oval 6"/>
          <p:cNvSpPr/>
          <p:nvPr/>
        </p:nvSpPr>
        <p:spPr>
          <a:xfrm>
            <a:off x="2885661" y="1868558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3</a:t>
            </a:r>
          </a:p>
        </p:txBody>
      </p:sp>
      <p:cxnSp>
        <p:nvCxnSpPr>
          <p:cNvPr id="8" name="Straight Arrow Connector 7"/>
          <p:cNvCxnSpPr>
            <a:cxnSpLocks/>
            <a:stCxn id="4" idx="5"/>
            <a:endCxn id="13" idx="1"/>
          </p:cNvCxnSpPr>
          <p:nvPr/>
        </p:nvCxnSpPr>
        <p:spPr>
          <a:xfrm>
            <a:off x="1358526" y="2400195"/>
            <a:ext cx="1616409" cy="140370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2885661" y="3712682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4" name="Oval 13"/>
          <p:cNvSpPr/>
          <p:nvPr/>
        </p:nvSpPr>
        <p:spPr>
          <a:xfrm>
            <a:off x="4933122" y="1868558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5" name="Oval 14"/>
          <p:cNvSpPr/>
          <p:nvPr/>
        </p:nvSpPr>
        <p:spPr>
          <a:xfrm>
            <a:off x="4933122" y="3712682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6</a:t>
            </a:r>
          </a:p>
        </p:txBody>
      </p:sp>
      <p:cxnSp>
        <p:nvCxnSpPr>
          <p:cNvPr id="16" name="Straight Arrow Connector 15"/>
          <p:cNvCxnSpPr>
            <a:cxnSpLocks/>
          </p:cNvCxnSpPr>
          <p:nvPr/>
        </p:nvCxnSpPr>
        <p:spPr>
          <a:xfrm>
            <a:off x="3495261" y="2179984"/>
            <a:ext cx="1437861" cy="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cxnSpLocks/>
            <a:stCxn id="7" idx="4"/>
            <a:endCxn id="13" idx="0"/>
          </p:cNvCxnSpPr>
          <p:nvPr/>
        </p:nvCxnSpPr>
        <p:spPr>
          <a:xfrm>
            <a:off x="3190461" y="2491410"/>
            <a:ext cx="0" cy="122127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cxnSpLocks/>
          </p:cNvCxnSpPr>
          <p:nvPr/>
        </p:nvCxnSpPr>
        <p:spPr>
          <a:xfrm>
            <a:off x="3495260" y="4050614"/>
            <a:ext cx="1437861" cy="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cxnSpLocks/>
            <a:endCxn id="15" idx="0"/>
          </p:cNvCxnSpPr>
          <p:nvPr/>
        </p:nvCxnSpPr>
        <p:spPr>
          <a:xfrm>
            <a:off x="5237922" y="2491411"/>
            <a:ext cx="0" cy="1221271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cxnSpLocks/>
            <a:stCxn id="13" idx="7"/>
            <a:endCxn id="14" idx="3"/>
          </p:cNvCxnSpPr>
          <p:nvPr/>
        </p:nvCxnSpPr>
        <p:spPr>
          <a:xfrm flipV="1">
            <a:off x="3405987" y="2400195"/>
            <a:ext cx="1616409" cy="140370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229139" y="1562606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242391" y="3401257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276599" y="1544538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489711" y="1626647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231964" y="3309255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445254" y="3476216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38200" y="4979963"/>
            <a:ext cx="28757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/>
              <a:t>T = (2)</a:t>
            </a:r>
          </a:p>
          <a:p>
            <a:r>
              <a:rPr lang="en-ZA" dirty="0"/>
              <a:t>Q = (1, 3)</a:t>
            </a:r>
          </a:p>
          <a:p>
            <a:r>
              <a:rPr lang="en-ZA" dirty="0"/>
              <a:t>Current =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665843" y="2400195"/>
            <a:ext cx="406841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3200" dirty="0"/>
              <a:t>No unvisited neighbours.</a:t>
            </a:r>
          </a:p>
        </p:txBody>
      </p:sp>
    </p:spTree>
    <p:extLst>
      <p:ext uri="{BB962C8B-B14F-4D97-AF65-F5344CB8AC3E}">
        <p14:creationId xmlns:p14="http://schemas.microsoft.com/office/powerpoint/2010/main" val="1884416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sz="5400" u="sng" dirty="0"/>
              <a:t>Visual</a:t>
            </a:r>
            <a:endParaRPr lang="en-ZA" u="sng" dirty="0"/>
          </a:p>
        </p:txBody>
      </p:sp>
      <p:sp>
        <p:nvSpPr>
          <p:cNvPr id="4" name="Oval 3"/>
          <p:cNvSpPr/>
          <p:nvPr/>
        </p:nvSpPr>
        <p:spPr>
          <a:xfrm>
            <a:off x="838200" y="1868558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5" name="Straight Arrow Connector 4"/>
          <p:cNvCxnSpPr>
            <a:cxnSpLocks/>
            <a:stCxn id="4" idx="4"/>
          </p:cNvCxnSpPr>
          <p:nvPr/>
        </p:nvCxnSpPr>
        <p:spPr>
          <a:xfrm flipH="1">
            <a:off x="1129750" y="2491410"/>
            <a:ext cx="13250" cy="122127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838200" y="3712682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7" name="Oval 6"/>
          <p:cNvSpPr/>
          <p:nvPr/>
        </p:nvSpPr>
        <p:spPr>
          <a:xfrm>
            <a:off x="2885661" y="1868558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3</a:t>
            </a:r>
          </a:p>
        </p:txBody>
      </p:sp>
      <p:cxnSp>
        <p:nvCxnSpPr>
          <p:cNvPr id="8" name="Straight Arrow Connector 7"/>
          <p:cNvCxnSpPr>
            <a:cxnSpLocks/>
            <a:stCxn id="4" idx="5"/>
            <a:endCxn id="13" idx="1"/>
          </p:cNvCxnSpPr>
          <p:nvPr/>
        </p:nvCxnSpPr>
        <p:spPr>
          <a:xfrm>
            <a:off x="1358526" y="2400195"/>
            <a:ext cx="1616409" cy="140370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2885661" y="3712682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4" name="Oval 13"/>
          <p:cNvSpPr/>
          <p:nvPr/>
        </p:nvSpPr>
        <p:spPr>
          <a:xfrm>
            <a:off x="4933122" y="1868558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5" name="Oval 14"/>
          <p:cNvSpPr/>
          <p:nvPr/>
        </p:nvSpPr>
        <p:spPr>
          <a:xfrm>
            <a:off x="4933122" y="3712682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6</a:t>
            </a:r>
          </a:p>
        </p:txBody>
      </p:sp>
      <p:cxnSp>
        <p:nvCxnSpPr>
          <p:cNvPr id="16" name="Straight Arrow Connector 15"/>
          <p:cNvCxnSpPr>
            <a:cxnSpLocks/>
          </p:cNvCxnSpPr>
          <p:nvPr/>
        </p:nvCxnSpPr>
        <p:spPr>
          <a:xfrm>
            <a:off x="3495261" y="2179984"/>
            <a:ext cx="1437861" cy="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cxnSpLocks/>
            <a:stCxn id="7" idx="4"/>
            <a:endCxn id="13" idx="0"/>
          </p:cNvCxnSpPr>
          <p:nvPr/>
        </p:nvCxnSpPr>
        <p:spPr>
          <a:xfrm>
            <a:off x="3190461" y="2491410"/>
            <a:ext cx="0" cy="122127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cxnSpLocks/>
          </p:cNvCxnSpPr>
          <p:nvPr/>
        </p:nvCxnSpPr>
        <p:spPr>
          <a:xfrm>
            <a:off x="3495260" y="4050614"/>
            <a:ext cx="1437861" cy="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cxnSpLocks/>
            <a:endCxn id="15" idx="0"/>
          </p:cNvCxnSpPr>
          <p:nvPr/>
        </p:nvCxnSpPr>
        <p:spPr>
          <a:xfrm>
            <a:off x="5237922" y="2491411"/>
            <a:ext cx="0" cy="1221271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cxnSpLocks/>
            <a:stCxn id="13" idx="7"/>
            <a:endCxn id="14" idx="3"/>
          </p:cNvCxnSpPr>
          <p:nvPr/>
        </p:nvCxnSpPr>
        <p:spPr>
          <a:xfrm flipV="1">
            <a:off x="3405987" y="2400195"/>
            <a:ext cx="1616409" cy="140370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229139" y="1562606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242391" y="3401257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276599" y="1544538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489711" y="1626647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231964" y="3309255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445254" y="3476216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38200" y="4979963"/>
            <a:ext cx="28757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/>
              <a:t>T = (2)</a:t>
            </a:r>
          </a:p>
          <a:p>
            <a:r>
              <a:rPr lang="en-ZA" dirty="0"/>
              <a:t>Q = (1, 3)</a:t>
            </a:r>
          </a:p>
          <a:p>
            <a:r>
              <a:rPr lang="en-ZA" dirty="0"/>
              <a:t>Current = 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665843" y="2400195"/>
            <a:ext cx="40684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3200" dirty="0"/>
              <a:t>Go back.</a:t>
            </a:r>
          </a:p>
        </p:txBody>
      </p:sp>
    </p:spTree>
    <p:extLst>
      <p:ext uri="{BB962C8B-B14F-4D97-AF65-F5344CB8AC3E}">
        <p14:creationId xmlns:p14="http://schemas.microsoft.com/office/powerpoint/2010/main" val="19565564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sz="5400" u="sng" dirty="0"/>
              <a:t>Visual</a:t>
            </a:r>
            <a:endParaRPr lang="en-ZA" u="sng" dirty="0"/>
          </a:p>
        </p:txBody>
      </p:sp>
      <p:sp>
        <p:nvSpPr>
          <p:cNvPr id="4" name="Oval 3"/>
          <p:cNvSpPr/>
          <p:nvPr/>
        </p:nvSpPr>
        <p:spPr>
          <a:xfrm>
            <a:off x="838200" y="1868558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5" name="Straight Arrow Connector 4"/>
          <p:cNvCxnSpPr>
            <a:cxnSpLocks/>
            <a:stCxn id="4" idx="4"/>
          </p:cNvCxnSpPr>
          <p:nvPr/>
        </p:nvCxnSpPr>
        <p:spPr>
          <a:xfrm flipH="1">
            <a:off x="1129750" y="2491410"/>
            <a:ext cx="13250" cy="122127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838200" y="3712682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7" name="Oval 6"/>
          <p:cNvSpPr/>
          <p:nvPr/>
        </p:nvSpPr>
        <p:spPr>
          <a:xfrm>
            <a:off x="2885661" y="1868558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3</a:t>
            </a:r>
          </a:p>
        </p:txBody>
      </p:sp>
      <p:cxnSp>
        <p:nvCxnSpPr>
          <p:cNvPr id="8" name="Straight Arrow Connector 7"/>
          <p:cNvCxnSpPr>
            <a:cxnSpLocks/>
            <a:stCxn id="4" idx="5"/>
            <a:endCxn id="13" idx="1"/>
          </p:cNvCxnSpPr>
          <p:nvPr/>
        </p:nvCxnSpPr>
        <p:spPr>
          <a:xfrm>
            <a:off x="1358526" y="2400195"/>
            <a:ext cx="1616409" cy="140370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2885661" y="3712682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4" name="Oval 13"/>
          <p:cNvSpPr/>
          <p:nvPr/>
        </p:nvSpPr>
        <p:spPr>
          <a:xfrm>
            <a:off x="4933122" y="1868558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5" name="Oval 14"/>
          <p:cNvSpPr/>
          <p:nvPr/>
        </p:nvSpPr>
        <p:spPr>
          <a:xfrm>
            <a:off x="4933122" y="3712682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6</a:t>
            </a:r>
          </a:p>
        </p:txBody>
      </p:sp>
      <p:cxnSp>
        <p:nvCxnSpPr>
          <p:cNvPr id="16" name="Straight Arrow Connector 15"/>
          <p:cNvCxnSpPr>
            <a:cxnSpLocks/>
          </p:cNvCxnSpPr>
          <p:nvPr/>
        </p:nvCxnSpPr>
        <p:spPr>
          <a:xfrm>
            <a:off x="3495261" y="2179984"/>
            <a:ext cx="1437861" cy="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cxnSpLocks/>
            <a:stCxn id="7" idx="4"/>
            <a:endCxn id="13" idx="0"/>
          </p:cNvCxnSpPr>
          <p:nvPr/>
        </p:nvCxnSpPr>
        <p:spPr>
          <a:xfrm>
            <a:off x="3190461" y="2491410"/>
            <a:ext cx="0" cy="122127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cxnSpLocks/>
          </p:cNvCxnSpPr>
          <p:nvPr/>
        </p:nvCxnSpPr>
        <p:spPr>
          <a:xfrm>
            <a:off x="3495260" y="4050614"/>
            <a:ext cx="1437861" cy="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cxnSpLocks/>
            <a:endCxn id="15" idx="0"/>
          </p:cNvCxnSpPr>
          <p:nvPr/>
        </p:nvCxnSpPr>
        <p:spPr>
          <a:xfrm>
            <a:off x="5237922" y="2491411"/>
            <a:ext cx="0" cy="1221271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cxnSpLocks/>
            <a:stCxn id="13" idx="7"/>
            <a:endCxn id="14" idx="3"/>
          </p:cNvCxnSpPr>
          <p:nvPr/>
        </p:nvCxnSpPr>
        <p:spPr>
          <a:xfrm flipV="1">
            <a:off x="3405987" y="2400195"/>
            <a:ext cx="1616409" cy="140370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229139" y="1562606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242391" y="3401257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276599" y="1544538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489711" y="1626647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231964" y="3309255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445254" y="3476216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38200" y="4979963"/>
            <a:ext cx="28757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/>
              <a:t>T = (2)</a:t>
            </a:r>
          </a:p>
          <a:p>
            <a:r>
              <a:rPr lang="en-ZA" dirty="0"/>
              <a:t>Q = (1, 3)</a:t>
            </a:r>
          </a:p>
          <a:p>
            <a:r>
              <a:rPr lang="en-ZA" dirty="0"/>
              <a:t>Current = 4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665843" y="2400195"/>
            <a:ext cx="40684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3200" dirty="0"/>
              <a:t>Go to a neighbour.</a:t>
            </a:r>
          </a:p>
        </p:txBody>
      </p:sp>
    </p:spTree>
    <p:extLst>
      <p:ext uri="{BB962C8B-B14F-4D97-AF65-F5344CB8AC3E}">
        <p14:creationId xmlns:p14="http://schemas.microsoft.com/office/powerpoint/2010/main" val="40753766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sz="5400" u="sng" dirty="0"/>
              <a:t>Visual</a:t>
            </a:r>
            <a:endParaRPr lang="en-ZA" u="sng" dirty="0"/>
          </a:p>
        </p:txBody>
      </p:sp>
      <p:sp>
        <p:nvSpPr>
          <p:cNvPr id="4" name="Oval 3"/>
          <p:cNvSpPr/>
          <p:nvPr/>
        </p:nvSpPr>
        <p:spPr>
          <a:xfrm>
            <a:off x="838200" y="1868558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5" name="Straight Arrow Connector 4"/>
          <p:cNvCxnSpPr>
            <a:cxnSpLocks/>
            <a:stCxn id="4" idx="4"/>
          </p:cNvCxnSpPr>
          <p:nvPr/>
        </p:nvCxnSpPr>
        <p:spPr>
          <a:xfrm flipH="1">
            <a:off x="1129750" y="2491410"/>
            <a:ext cx="13250" cy="122127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838200" y="3712682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7" name="Oval 6"/>
          <p:cNvSpPr/>
          <p:nvPr/>
        </p:nvSpPr>
        <p:spPr>
          <a:xfrm>
            <a:off x="2885661" y="1868558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3</a:t>
            </a:r>
          </a:p>
        </p:txBody>
      </p:sp>
      <p:cxnSp>
        <p:nvCxnSpPr>
          <p:cNvPr id="8" name="Straight Arrow Connector 7"/>
          <p:cNvCxnSpPr>
            <a:cxnSpLocks/>
            <a:stCxn id="4" idx="5"/>
            <a:endCxn id="13" idx="1"/>
          </p:cNvCxnSpPr>
          <p:nvPr/>
        </p:nvCxnSpPr>
        <p:spPr>
          <a:xfrm>
            <a:off x="1358526" y="2400195"/>
            <a:ext cx="1616409" cy="140370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2885661" y="3712682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4" name="Oval 13"/>
          <p:cNvSpPr/>
          <p:nvPr/>
        </p:nvSpPr>
        <p:spPr>
          <a:xfrm>
            <a:off x="4933122" y="1868558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5" name="Oval 14"/>
          <p:cNvSpPr/>
          <p:nvPr/>
        </p:nvSpPr>
        <p:spPr>
          <a:xfrm>
            <a:off x="4933122" y="3712682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6</a:t>
            </a:r>
          </a:p>
        </p:txBody>
      </p:sp>
      <p:cxnSp>
        <p:nvCxnSpPr>
          <p:cNvPr id="16" name="Straight Arrow Connector 15"/>
          <p:cNvCxnSpPr>
            <a:cxnSpLocks/>
          </p:cNvCxnSpPr>
          <p:nvPr/>
        </p:nvCxnSpPr>
        <p:spPr>
          <a:xfrm>
            <a:off x="3495261" y="2179984"/>
            <a:ext cx="1437861" cy="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cxnSpLocks/>
            <a:stCxn id="7" idx="4"/>
            <a:endCxn id="13" idx="0"/>
          </p:cNvCxnSpPr>
          <p:nvPr/>
        </p:nvCxnSpPr>
        <p:spPr>
          <a:xfrm>
            <a:off x="3190461" y="2491410"/>
            <a:ext cx="0" cy="122127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cxnSpLocks/>
          </p:cNvCxnSpPr>
          <p:nvPr/>
        </p:nvCxnSpPr>
        <p:spPr>
          <a:xfrm>
            <a:off x="3495260" y="4050614"/>
            <a:ext cx="1437861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cxnSpLocks/>
            <a:endCxn id="15" idx="0"/>
          </p:cNvCxnSpPr>
          <p:nvPr/>
        </p:nvCxnSpPr>
        <p:spPr>
          <a:xfrm>
            <a:off x="5237922" y="2491411"/>
            <a:ext cx="0" cy="1221271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cxnSpLocks/>
            <a:stCxn id="13" idx="7"/>
            <a:endCxn id="14" idx="3"/>
          </p:cNvCxnSpPr>
          <p:nvPr/>
        </p:nvCxnSpPr>
        <p:spPr>
          <a:xfrm flipV="1">
            <a:off x="3405987" y="2400195"/>
            <a:ext cx="1616409" cy="140370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229139" y="1562606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242391" y="3401257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276599" y="1544538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489711" y="1626647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231964" y="3309255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445254" y="3476216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38200" y="4979963"/>
            <a:ext cx="28757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/>
              <a:t>T = (2)</a:t>
            </a:r>
          </a:p>
          <a:p>
            <a:r>
              <a:rPr lang="en-ZA" dirty="0"/>
              <a:t>Q = (1, 3)</a:t>
            </a:r>
          </a:p>
          <a:p>
            <a:r>
              <a:rPr lang="en-ZA" dirty="0"/>
              <a:t>Current = 4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665843" y="2400195"/>
            <a:ext cx="40684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3200" dirty="0"/>
              <a:t>Go to a neighbour.</a:t>
            </a:r>
          </a:p>
        </p:txBody>
      </p:sp>
    </p:spTree>
    <p:extLst>
      <p:ext uri="{BB962C8B-B14F-4D97-AF65-F5344CB8AC3E}">
        <p14:creationId xmlns:p14="http://schemas.microsoft.com/office/powerpoint/2010/main" val="18845464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sz="5400" u="sng" dirty="0"/>
              <a:t>Visual</a:t>
            </a:r>
            <a:endParaRPr lang="en-ZA" u="sng" dirty="0"/>
          </a:p>
        </p:txBody>
      </p:sp>
      <p:sp>
        <p:nvSpPr>
          <p:cNvPr id="4" name="Oval 3"/>
          <p:cNvSpPr/>
          <p:nvPr/>
        </p:nvSpPr>
        <p:spPr>
          <a:xfrm>
            <a:off x="838200" y="1868558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5" name="Straight Arrow Connector 4"/>
          <p:cNvCxnSpPr>
            <a:cxnSpLocks/>
            <a:stCxn id="4" idx="4"/>
          </p:cNvCxnSpPr>
          <p:nvPr/>
        </p:nvCxnSpPr>
        <p:spPr>
          <a:xfrm flipH="1">
            <a:off x="1129750" y="2491410"/>
            <a:ext cx="13250" cy="122127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838200" y="3712682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7" name="Oval 6"/>
          <p:cNvSpPr/>
          <p:nvPr/>
        </p:nvSpPr>
        <p:spPr>
          <a:xfrm>
            <a:off x="2885661" y="1868558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3</a:t>
            </a:r>
          </a:p>
        </p:txBody>
      </p:sp>
      <p:cxnSp>
        <p:nvCxnSpPr>
          <p:cNvPr id="8" name="Straight Arrow Connector 7"/>
          <p:cNvCxnSpPr>
            <a:cxnSpLocks/>
            <a:stCxn id="4" idx="5"/>
            <a:endCxn id="13" idx="1"/>
          </p:cNvCxnSpPr>
          <p:nvPr/>
        </p:nvCxnSpPr>
        <p:spPr>
          <a:xfrm>
            <a:off x="1358526" y="2400195"/>
            <a:ext cx="1616409" cy="140370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2885661" y="3712682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4" name="Oval 13"/>
          <p:cNvSpPr/>
          <p:nvPr/>
        </p:nvSpPr>
        <p:spPr>
          <a:xfrm>
            <a:off x="4933122" y="1868558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5" name="Oval 14"/>
          <p:cNvSpPr/>
          <p:nvPr/>
        </p:nvSpPr>
        <p:spPr>
          <a:xfrm>
            <a:off x="4933122" y="3712682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6</a:t>
            </a:r>
          </a:p>
        </p:txBody>
      </p:sp>
      <p:cxnSp>
        <p:nvCxnSpPr>
          <p:cNvPr id="16" name="Straight Arrow Connector 15"/>
          <p:cNvCxnSpPr>
            <a:cxnSpLocks/>
          </p:cNvCxnSpPr>
          <p:nvPr/>
        </p:nvCxnSpPr>
        <p:spPr>
          <a:xfrm>
            <a:off x="3495261" y="2179984"/>
            <a:ext cx="1437861" cy="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cxnSpLocks/>
            <a:stCxn id="7" idx="4"/>
            <a:endCxn id="13" idx="0"/>
          </p:cNvCxnSpPr>
          <p:nvPr/>
        </p:nvCxnSpPr>
        <p:spPr>
          <a:xfrm>
            <a:off x="3190461" y="2491410"/>
            <a:ext cx="0" cy="122127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cxnSpLocks/>
          </p:cNvCxnSpPr>
          <p:nvPr/>
        </p:nvCxnSpPr>
        <p:spPr>
          <a:xfrm>
            <a:off x="3495260" y="4050614"/>
            <a:ext cx="1437861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cxnSpLocks/>
            <a:endCxn id="15" idx="0"/>
          </p:cNvCxnSpPr>
          <p:nvPr/>
        </p:nvCxnSpPr>
        <p:spPr>
          <a:xfrm>
            <a:off x="5237922" y="2491411"/>
            <a:ext cx="0" cy="1221271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cxnSpLocks/>
            <a:stCxn id="13" idx="7"/>
            <a:endCxn id="14" idx="3"/>
          </p:cNvCxnSpPr>
          <p:nvPr/>
        </p:nvCxnSpPr>
        <p:spPr>
          <a:xfrm flipV="1">
            <a:off x="3405987" y="2400195"/>
            <a:ext cx="1616409" cy="140370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229139" y="1562606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242391" y="3401257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276599" y="1544538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489711" y="1626647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231964" y="3309255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445254" y="3476216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38200" y="4979963"/>
            <a:ext cx="28757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/>
              <a:t>T = (2)</a:t>
            </a:r>
          </a:p>
          <a:p>
            <a:r>
              <a:rPr lang="en-ZA" dirty="0"/>
              <a:t>Q = (1, 3)</a:t>
            </a:r>
          </a:p>
          <a:p>
            <a:r>
              <a:rPr lang="en-ZA" dirty="0"/>
              <a:t>Current = 6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665843" y="2400195"/>
            <a:ext cx="406841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3200" dirty="0"/>
              <a:t>No unvisited neighbours.</a:t>
            </a:r>
          </a:p>
        </p:txBody>
      </p:sp>
    </p:spTree>
    <p:extLst>
      <p:ext uri="{BB962C8B-B14F-4D97-AF65-F5344CB8AC3E}">
        <p14:creationId xmlns:p14="http://schemas.microsoft.com/office/powerpoint/2010/main" val="32679080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sz="5400" u="sng" dirty="0"/>
              <a:t>Visual</a:t>
            </a:r>
            <a:endParaRPr lang="en-ZA" u="sng" dirty="0"/>
          </a:p>
        </p:txBody>
      </p:sp>
      <p:sp>
        <p:nvSpPr>
          <p:cNvPr id="4" name="Oval 3"/>
          <p:cNvSpPr/>
          <p:nvPr/>
        </p:nvSpPr>
        <p:spPr>
          <a:xfrm>
            <a:off x="838200" y="1868558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5" name="Straight Arrow Connector 4"/>
          <p:cNvCxnSpPr>
            <a:cxnSpLocks/>
            <a:stCxn id="4" idx="4"/>
          </p:cNvCxnSpPr>
          <p:nvPr/>
        </p:nvCxnSpPr>
        <p:spPr>
          <a:xfrm flipH="1">
            <a:off x="1129750" y="2491410"/>
            <a:ext cx="13250" cy="122127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838200" y="3712682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7" name="Oval 6"/>
          <p:cNvSpPr/>
          <p:nvPr/>
        </p:nvSpPr>
        <p:spPr>
          <a:xfrm>
            <a:off x="2885661" y="1868558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3</a:t>
            </a:r>
          </a:p>
        </p:txBody>
      </p:sp>
      <p:cxnSp>
        <p:nvCxnSpPr>
          <p:cNvPr id="8" name="Straight Arrow Connector 7"/>
          <p:cNvCxnSpPr>
            <a:cxnSpLocks/>
            <a:stCxn id="4" idx="5"/>
            <a:endCxn id="13" idx="1"/>
          </p:cNvCxnSpPr>
          <p:nvPr/>
        </p:nvCxnSpPr>
        <p:spPr>
          <a:xfrm>
            <a:off x="1358526" y="2400195"/>
            <a:ext cx="1616409" cy="140370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2885661" y="3712682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4" name="Oval 13"/>
          <p:cNvSpPr/>
          <p:nvPr/>
        </p:nvSpPr>
        <p:spPr>
          <a:xfrm>
            <a:off x="4933122" y="1868558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5" name="Oval 14"/>
          <p:cNvSpPr/>
          <p:nvPr/>
        </p:nvSpPr>
        <p:spPr>
          <a:xfrm>
            <a:off x="4933122" y="3712682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6</a:t>
            </a:r>
          </a:p>
        </p:txBody>
      </p:sp>
      <p:cxnSp>
        <p:nvCxnSpPr>
          <p:cNvPr id="16" name="Straight Arrow Connector 15"/>
          <p:cNvCxnSpPr>
            <a:cxnSpLocks/>
          </p:cNvCxnSpPr>
          <p:nvPr/>
        </p:nvCxnSpPr>
        <p:spPr>
          <a:xfrm>
            <a:off x="3495261" y="2179984"/>
            <a:ext cx="1437861" cy="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cxnSpLocks/>
            <a:stCxn id="7" idx="4"/>
            <a:endCxn id="13" idx="0"/>
          </p:cNvCxnSpPr>
          <p:nvPr/>
        </p:nvCxnSpPr>
        <p:spPr>
          <a:xfrm>
            <a:off x="3190461" y="2491410"/>
            <a:ext cx="0" cy="122127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cxnSpLocks/>
          </p:cNvCxnSpPr>
          <p:nvPr/>
        </p:nvCxnSpPr>
        <p:spPr>
          <a:xfrm>
            <a:off x="3495260" y="4050614"/>
            <a:ext cx="1437861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cxnSpLocks/>
            <a:endCxn id="15" idx="0"/>
          </p:cNvCxnSpPr>
          <p:nvPr/>
        </p:nvCxnSpPr>
        <p:spPr>
          <a:xfrm>
            <a:off x="5237922" y="2491411"/>
            <a:ext cx="0" cy="1221271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cxnSpLocks/>
            <a:stCxn id="13" idx="7"/>
            <a:endCxn id="14" idx="3"/>
          </p:cNvCxnSpPr>
          <p:nvPr/>
        </p:nvCxnSpPr>
        <p:spPr>
          <a:xfrm flipV="1">
            <a:off x="3405987" y="2400195"/>
            <a:ext cx="1616409" cy="140370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229139" y="1562606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242391" y="3401257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276599" y="1544538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489711" y="1626647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231964" y="3309255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445254" y="3476216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38200" y="4979963"/>
            <a:ext cx="28757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/>
              <a:t>T = (6, 2)</a:t>
            </a:r>
          </a:p>
          <a:p>
            <a:r>
              <a:rPr lang="en-ZA" dirty="0"/>
              <a:t>Q = (1, 3)</a:t>
            </a:r>
          </a:p>
          <a:p>
            <a:r>
              <a:rPr lang="en-ZA" dirty="0"/>
              <a:t>Current = 4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665843" y="2400195"/>
            <a:ext cx="406841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3200" dirty="0"/>
              <a:t>Go back and go to a neighbour.</a:t>
            </a:r>
          </a:p>
        </p:txBody>
      </p:sp>
    </p:spTree>
    <p:extLst>
      <p:ext uri="{BB962C8B-B14F-4D97-AF65-F5344CB8AC3E}">
        <p14:creationId xmlns:p14="http://schemas.microsoft.com/office/powerpoint/2010/main" val="1378585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sz="5400" u="sng" dirty="0"/>
              <a:t>Example</a:t>
            </a:r>
            <a:endParaRPr lang="en-ZA" u="sng" dirty="0"/>
          </a:p>
        </p:txBody>
      </p:sp>
      <p:sp>
        <p:nvSpPr>
          <p:cNvPr id="4" name="Oval 3"/>
          <p:cNvSpPr/>
          <p:nvPr/>
        </p:nvSpPr>
        <p:spPr>
          <a:xfrm>
            <a:off x="1842053" y="1815548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" name="Oval 4"/>
          <p:cNvSpPr/>
          <p:nvPr/>
        </p:nvSpPr>
        <p:spPr>
          <a:xfrm>
            <a:off x="3949149" y="1815548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6" name="Oval 5"/>
          <p:cNvSpPr/>
          <p:nvPr/>
        </p:nvSpPr>
        <p:spPr>
          <a:xfrm>
            <a:off x="1842053" y="3659672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7" name="Oval 6"/>
          <p:cNvSpPr/>
          <p:nvPr/>
        </p:nvSpPr>
        <p:spPr>
          <a:xfrm>
            <a:off x="3949149" y="3659672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8" name="Oval 7"/>
          <p:cNvSpPr/>
          <p:nvPr/>
        </p:nvSpPr>
        <p:spPr>
          <a:xfrm>
            <a:off x="6056245" y="1815548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9" name="Oval 8"/>
          <p:cNvSpPr/>
          <p:nvPr/>
        </p:nvSpPr>
        <p:spPr>
          <a:xfrm>
            <a:off x="6056245" y="3659672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6</a:t>
            </a:r>
          </a:p>
        </p:txBody>
      </p:sp>
      <p:cxnSp>
        <p:nvCxnSpPr>
          <p:cNvPr id="11" name="Straight Arrow Connector 10"/>
          <p:cNvCxnSpPr>
            <a:cxnSpLocks/>
            <a:stCxn id="4" idx="4"/>
            <a:endCxn id="6" idx="0"/>
          </p:cNvCxnSpPr>
          <p:nvPr/>
        </p:nvCxnSpPr>
        <p:spPr>
          <a:xfrm>
            <a:off x="2146853" y="2438400"/>
            <a:ext cx="0" cy="122127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cxnSpLocks/>
            <a:endCxn id="5" idx="2"/>
          </p:cNvCxnSpPr>
          <p:nvPr/>
        </p:nvCxnSpPr>
        <p:spPr>
          <a:xfrm>
            <a:off x="2451653" y="2126974"/>
            <a:ext cx="1497496" cy="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cxnSpLocks/>
            <a:stCxn id="4" idx="5"/>
            <a:endCxn id="7" idx="1"/>
          </p:cNvCxnSpPr>
          <p:nvPr/>
        </p:nvCxnSpPr>
        <p:spPr>
          <a:xfrm>
            <a:off x="2362379" y="2347185"/>
            <a:ext cx="1676044" cy="140370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cxnSpLocks/>
          </p:cNvCxnSpPr>
          <p:nvPr/>
        </p:nvCxnSpPr>
        <p:spPr>
          <a:xfrm>
            <a:off x="4253949" y="2438400"/>
            <a:ext cx="0" cy="122127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cxnSpLocks/>
            <a:endCxn id="8" idx="2"/>
          </p:cNvCxnSpPr>
          <p:nvPr/>
        </p:nvCxnSpPr>
        <p:spPr>
          <a:xfrm>
            <a:off x="4578628" y="2126974"/>
            <a:ext cx="1477617" cy="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cxnSpLocks/>
          </p:cNvCxnSpPr>
          <p:nvPr/>
        </p:nvCxnSpPr>
        <p:spPr>
          <a:xfrm>
            <a:off x="6361045" y="2438400"/>
            <a:ext cx="0" cy="122127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cxnSpLocks/>
            <a:endCxn id="9" idx="2"/>
          </p:cNvCxnSpPr>
          <p:nvPr/>
        </p:nvCxnSpPr>
        <p:spPr>
          <a:xfrm>
            <a:off x="4558749" y="3971098"/>
            <a:ext cx="1497496" cy="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cxnSpLocks/>
            <a:stCxn id="8" idx="3"/>
            <a:endCxn id="7" idx="7"/>
          </p:cNvCxnSpPr>
          <p:nvPr/>
        </p:nvCxnSpPr>
        <p:spPr>
          <a:xfrm flipH="1">
            <a:off x="4469475" y="2347185"/>
            <a:ext cx="1676044" cy="140370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919282" y="1742253"/>
            <a:ext cx="543339" cy="58477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ZA" sz="3200" i="1" dirty="0"/>
              <a:t>G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919282" y="4972159"/>
            <a:ext cx="32286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3200" i="1" dirty="0"/>
              <a:t>T</a:t>
            </a:r>
            <a:r>
              <a:rPr lang="en-ZA" sz="3200" dirty="0"/>
              <a:t> = (1, 3, 2, 5, 4, 6) </a:t>
            </a:r>
            <a:endParaRPr lang="en-ZA" sz="3200" i="1" dirty="0"/>
          </a:p>
        </p:txBody>
      </p:sp>
      <p:sp>
        <p:nvSpPr>
          <p:cNvPr id="20" name="TextBox 19"/>
          <p:cNvSpPr txBox="1"/>
          <p:nvPr/>
        </p:nvSpPr>
        <p:spPr>
          <a:xfrm>
            <a:off x="919282" y="5534703"/>
            <a:ext cx="96029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3200" dirty="0"/>
              <a:t>Note: there may be multiple topological orderings.</a:t>
            </a:r>
          </a:p>
          <a:p>
            <a:r>
              <a:rPr lang="en-ZA" sz="3200" dirty="0"/>
              <a:t>T = (1, 2, 3, 5, 4, 6) is also valid.</a:t>
            </a:r>
          </a:p>
        </p:txBody>
      </p:sp>
    </p:spTree>
    <p:extLst>
      <p:ext uri="{BB962C8B-B14F-4D97-AF65-F5344CB8AC3E}">
        <p14:creationId xmlns:p14="http://schemas.microsoft.com/office/powerpoint/2010/main" val="808866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0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sz="5400" u="sng" dirty="0"/>
              <a:t>Visual</a:t>
            </a:r>
            <a:endParaRPr lang="en-ZA" u="sng" dirty="0"/>
          </a:p>
        </p:txBody>
      </p:sp>
      <p:sp>
        <p:nvSpPr>
          <p:cNvPr id="4" name="Oval 3"/>
          <p:cNvSpPr/>
          <p:nvPr/>
        </p:nvSpPr>
        <p:spPr>
          <a:xfrm>
            <a:off x="838200" y="1868558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5" name="Straight Arrow Connector 4"/>
          <p:cNvCxnSpPr>
            <a:cxnSpLocks/>
            <a:stCxn id="4" idx="4"/>
          </p:cNvCxnSpPr>
          <p:nvPr/>
        </p:nvCxnSpPr>
        <p:spPr>
          <a:xfrm flipH="1">
            <a:off x="1129750" y="2491410"/>
            <a:ext cx="13250" cy="122127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838200" y="3712682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7" name="Oval 6"/>
          <p:cNvSpPr/>
          <p:nvPr/>
        </p:nvSpPr>
        <p:spPr>
          <a:xfrm>
            <a:off x="2885661" y="1868558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3</a:t>
            </a:r>
          </a:p>
        </p:txBody>
      </p:sp>
      <p:cxnSp>
        <p:nvCxnSpPr>
          <p:cNvPr id="8" name="Straight Arrow Connector 7"/>
          <p:cNvCxnSpPr>
            <a:cxnSpLocks/>
            <a:stCxn id="4" idx="5"/>
            <a:endCxn id="13" idx="1"/>
          </p:cNvCxnSpPr>
          <p:nvPr/>
        </p:nvCxnSpPr>
        <p:spPr>
          <a:xfrm>
            <a:off x="1358526" y="2400195"/>
            <a:ext cx="1616409" cy="140370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2885661" y="3712682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4" name="Oval 13"/>
          <p:cNvSpPr/>
          <p:nvPr/>
        </p:nvSpPr>
        <p:spPr>
          <a:xfrm>
            <a:off x="4933122" y="1868558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5" name="Oval 14"/>
          <p:cNvSpPr/>
          <p:nvPr/>
        </p:nvSpPr>
        <p:spPr>
          <a:xfrm>
            <a:off x="4933122" y="3712682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6</a:t>
            </a:r>
          </a:p>
        </p:txBody>
      </p:sp>
      <p:cxnSp>
        <p:nvCxnSpPr>
          <p:cNvPr id="16" name="Straight Arrow Connector 15"/>
          <p:cNvCxnSpPr>
            <a:cxnSpLocks/>
          </p:cNvCxnSpPr>
          <p:nvPr/>
        </p:nvCxnSpPr>
        <p:spPr>
          <a:xfrm>
            <a:off x="3495261" y="2179984"/>
            <a:ext cx="1437861" cy="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cxnSpLocks/>
            <a:stCxn id="7" idx="4"/>
            <a:endCxn id="13" idx="0"/>
          </p:cNvCxnSpPr>
          <p:nvPr/>
        </p:nvCxnSpPr>
        <p:spPr>
          <a:xfrm>
            <a:off x="3190461" y="2491410"/>
            <a:ext cx="0" cy="122127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cxnSpLocks/>
          </p:cNvCxnSpPr>
          <p:nvPr/>
        </p:nvCxnSpPr>
        <p:spPr>
          <a:xfrm>
            <a:off x="3495260" y="4050614"/>
            <a:ext cx="1437861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cxnSpLocks/>
            <a:endCxn id="15" idx="0"/>
          </p:cNvCxnSpPr>
          <p:nvPr/>
        </p:nvCxnSpPr>
        <p:spPr>
          <a:xfrm>
            <a:off x="5237922" y="2491411"/>
            <a:ext cx="0" cy="1221271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cxnSpLocks/>
            <a:stCxn id="13" idx="7"/>
            <a:endCxn id="14" idx="3"/>
          </p:cNvCxnSpPr>
          <p:nvPr/>
        </p:nvCxnSpPr>
        <p:spPr>
          <a:xfrm flipV="1">
            <a:off x="3405987" y="2400195"/>
            <a:ext cx="1616409" cy="140370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229139" y="1562606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242391" y="3401257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276599" y="1544538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489711" y="1626647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231964" y="3309255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445254" y="3476216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38200" y="4979963"/>
            <a:ext cx="28757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/>
              <a:t>T = (6, 2)</a:t>
            </a:r>
          </a:p>
          <a:p>
            <a:r>
              <a:rPr lang="en-ZA" dirty="0"/>
              <a:t>Q = (1, 3)</a:t>
            </a:r>
          </a:p>
          <a:p>
            <a:r>
              <a:rPr lang="en-ZA" dirty="0"/>
              <a:t>Current = 5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665843" y="2400195"/>
            <a:ext cx="406841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3200" dirty="0"/>
              <a:t>No unvisited neighbours.</a:t>
            </a:r>
          </a:p>
        </p:txBody>
      </p:sp>
    </p:spTree>
    <p:extLst>
      <p:ext uri="{BB962C8B-B14F-4D97-AF65-F5344CB8AC3E}">
        <p14:creationId xmlns:p14="http://schemas.microsoft.com/office/powerpoint/2010/main" val="204179245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sz="5400" u="sng" dirty="0"/>
              <a:t>Visual</a:t>
            </a:r>
            <a:endParaRPr lang="en-ZA" u="sng" dirty="0"/>
          </a:p>
        </p:txBody>
      </p:sp>
      <p:sp>
        <p:nvSpPr>
          <p:cNvPr id="4" name="Oval 3"/>
          <p:cNvSpPr/>
          <p:nvPr/>
        </p:nvSpPr>
        <p:spPr>
          <a:xfrm>
            <a:off x="838200" y="1868558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5" name="Straight Arrow Connector 4"/>
          <p:cNvCxnSpPr>
            <a:cxnSpLocks/>
            <a:stCxn id="4" idx="4"/>
          </p:cNvCxnSpPr>
          <p:nvPr/>
        </p:nvCxnSpPr>
        <p:spPr>
          <a:xfrm flipH="1">
            <a:off x="1129750" y="2491410"/>
            <a:ext cx="13250" cy="122127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838200" y="3712682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7" name="Oval 6"/>
          <p:cNvSpPr/>
          <p:nvPr/>
        </p:nvSpPr>
        <p:spPr>
          <a:xfrm>
            <a:off x="2885661" y="1868558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3</a:t>
            </a:r>
          </a:p>
        </p:txBody>
      </p:sp>
      <p:cxnSp>
        <p:nvCxnSpPr>
          <p:cNvPr id="8" name="Straight Arrow Connector 7"/>
          <p:cNvCxnSpPr>
            <a:cxnSpLocks/>
            <a:stCxn id="4" idx="5"/>
            <a:endCxn id="13" idx="1"/>
          </p:cNvCxnSpPr>
          <p:nvPr/>
        </p:nvCxnSpPr>
        <p:spPr>
          <a:xfrm>
            <a:off x="1358526" y="2400195"/>
            <a:ext cx="1616409" cy="140370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2885661" y="3712682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4" name="Oval 13"/>
          <p:cNvSpPr/>
          <p:nvPr/>
        </p:nvSpPr>
        <p:spPr>
          <a:xfrm>
            <a:off x="4933122" y="1868558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5" name="Oval 14"/>
          <p:cNvSpPr/>
          <p:nvPr/>
        </p:nvSpPr>
        <p:spPr>
          <a:xfrm>
            <a:off x="4933122" y="3712682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6</a:t>
            </a:r>
          </a:p>
        </p:txBody>
      </p:sp>
      <p:cxnSp>
        <p:nvCxnSpPr>
          <p:cNvPr id="16" name="Straight Arrow Connector 15"/>
          <p:cNvCxnSpPr>
            <a:cxnSpLocks/>
          </p:cNvCxnSpPr>
          <p:nvPr/>
        </p:nvCxnSpPr>
        <p:spPr>
          <a:xfrm>
            <a:off x="3495261" y="2179984"/>
            <a:ext cx="1437861" cy="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cxnSpLocks/>
            <a:stCxn id="7" idx="4"/>
            <a:endCxn id="13" idx="0"/>
          </p:cNvCxnSpPr>
          <p:nvPr/>
        </p:nvCxnSpPr>
        <p:spPr>
          <a:xfrm>
            <a:off x="3190461" y="2491410"/>
            <a:ext cx="0" cy="122127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cxnSpLocks/>
          </p:cNvCxnSpPr>
          <p:nvPr/>
        </p:nvCxnSpPr>
        <p:spPr>
          <a:xfrm>
            <a:off x="3495260" y="4050614"/>
            <a:ext cx="1437861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cxnSpLocks/>
            <a:endCxn id="15" idx="0"/>
          </p:cNvCxnSpPr>
          <p:nvPr/>
        </p:nvCxnSpPr>
        <p:spPr>
          <a:xfrm>
            <a:off x="5237922" y="2491411"/>
            <a:ext cx="0" cy="1221271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cxnSpLocks/>
            <a:stCxn id="13" idx="7"/>
            <a:endCxn id="14" idx="3"/>
          </p:cNvCxnSpPr>
          <p:nvPr/>
        </p:nvCxnSpPr>
        <p:spPr>
          <a:xfrm flipV="1">
            <a:off x="3405987" y="2400195"/>
            <a:ext cx="1616409" cy="140370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229139" y="1562606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242391" y="3401257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276599" y="1544538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489711" y="1626647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231964" y="3309255"/>
            <a:ext cx="43732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445254" y="3476216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38200" y="4979963"/>
            <a:ext cx="28757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/>
              <a:t>T = (5, 6, 2)</a:t>
            </a:r>
          </a:p>
          <a:p>
            <a:r>
              <a:rPr lang="en-ZA" dirty="0"/>
              <a:t>Q = (1, 3)</a:t>
            </a:r>
          </a:p>
          <a:p>
            <a:r>
              <a:rPr lang="en-ZA" dirty="0"/>
              <a:t>Current = 4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665843" y="2400195"/>
            <a:ext cx="406841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3200" dirty="0"/>
              <a:t>Go back.</a:t>
            </a:r>
          </a:p>
          <a:p>
            <a:r>
              <a:rPr lang="en-ZA" sz="3200" dirty="0"/>
              <a:t>No unvisited neighbours.</a:t>
            </a:r>
          </a:p>
        </p:txBody>
      </p:sp>
    </p:spTree>
    <p:extLst>
      <p:ext uri="{BB962C8B-B14F-4D97-AF65-F5344CB8AC3E}">
        <p14:creationId xmlns:p14="http://schemas.microsoft.com/office/powerpoint/2010/main" val="394296400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sz="5400" u="sng" dirty="0"/>
              <a:t>Visual</a:t>
            </a:r>
            <a:endParaRPr lang="en-ZA" u="sng" dirty="0"/>
          </a:p>
        </p:txBody>
      </p:sp>
      <p:sp>
        <p:nvSpPr>
          <p:cNvPr id="4" name="Oval 3"/>
          <p:cNvSpPr/>
          <p:nvPr/>
        </p:nvSpPr>
        <p:spPr>
          <a:xfrm>
            <a:off x="838200" y="1868558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5" name="Straight Arrow Connector 4"/>
          <p:cNvCxnSpPr>
            <a:cxnSpLocks/>
            <a:stCxn id="4" idx="4"/>
          </p:cNvCxnSpPr>
          <p:nvPr/>
        </p:nvCxnSpPr>
        <p:spPr>
          <a:xfrm flipH="1">
            <a:off x="1129750" y="2491410"/>
            <a:ext cx="13250" cy="122127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838200" y="3712682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7" name="Oval 6"/>
          <p:cNvSpPr/>
          <p:nvPr/>
        </p:nvSpPr>
        <p:spPr>
          <a:xfrm>
            <a:off x="2885661" y="1868558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3</a:t>
            </a:r>
          </a:p>
        </p:txBody>
      </p:sp>
      <p:cxnSp>
        <p:nvCxnSpPr>
          <p:cNvPr id="8" name="Straight Arrow Connector 7"/>
          <p:cNvCxnSpPr>
            <a:cxnSpLocks/>
            <a:stCxn id="4" idx="5"/>
            <a:endCxn id="13" idx="1"/>
          </p:cNvCxnSpPr>
          <p:nvPr/>
        </p:nvCxnSpPr>
        <p:spPr>
          <a:xfrm>
            <a:off x="1358526" y="2400195"/>
            <a:ext cx="1616409" cy="140370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2885661" y="3712682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4" name="Oval 13"/>
          <p:cNvSpPr/>
          <p:nvPr/>
        </p:nvSpPr>
        <p:spPr>
          <a:xfrm>
            <a:off x="4933122" y="1868558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5" name="Oval 14"/>
          <p:cNvSpPr/>
          <p:nvPr/>
        </p:nvSpPr>
        <p:spPr>
          <a:xfrm>
            <a:off x="4933122" y="3712682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6</a:t>
            </a:r>
          </a:p>
        </p:txBody>
      </p:sp>
      <p:cxnSp>
        <p:nvCxnSpPr>
          <p:cNvPr id="16" name="Straight Arrow Connector 15"/>
          <p:cNvCxnSpPr>
            <a:cxnSpLocks/>
          </p:cNvCxnSpPr>
          <p:nvPr/>
        </p:nvCxnSpPr>
        <p:spPr>
          <a:xfrm>
            <a:off x="3495261" y="2179984"/>
            <a:ext cx="1437861" cy="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cxnSpLocks/>
            <a:stCxn id="7" idx="4"/>
            <a:endCxn id="13" idx="0"/>
          </p:cNvCxnSpPr>
          <p:nvPr/>
        </p:nvCxnSpPr>
        <p:spPr>
          <a:xfrm>
            <a:off x="3190461" y="2491410"/>
            <a:ext cx="0" cy="122127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cxnSpLocks/>
          </p:cNvCxnSpPr>
          <p:nvPr/>
        </p:nvCxnSpPr>
        <p:spPr>
          <a:xfrm>
            <a:off x="3495260" y="4050614"/>
            <a:ext cx="1437861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cxnSpLocks/>
            <a:endCxn id="15" idx="0"/>
          </p:cNvCxnSpPr>
          <p:nvPr/>
        </p:nvCxnSpPr>
        <p:spPr>
          <a:xfrm>
            <a:off x="5237922" y="2491411"/>
            <a:ext cx="0" cy="1221271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cxnSpLocks/>
            <a:stCxn id="13" idx="7"/>
            <a:endCxn id="14" idx="3"/>
          </p:cNvCxnSpPr>
          <p:nvPr/>
        </p:nvCxnSpPr>
        <p:spPr>
          <a:xfrm flipV="1">
            <a:off x="3405987" y="2400195"/>
            <a:ext cx="1616409" cy="140370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229139" y="1562606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242391" y="3401257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276599" y="1544538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489711" y="1626647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231964" y="3309255"/>
            <a:ext cx="43732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445254" y="3476216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38200" y="4979963"/>
            <a:ext cx="28757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/>
              <a:t>T = (4, 5, 6, 2)</a:t>
            </a:r>
          </a:p>
          <a:p>
            <a:r>
              <a:rPr lang="en-ZA" dirty="0"/>
              <a:t>Q = (1, 3)</a:t>
            </a:r>
          </a:p>
          <a:p>
            <a:r>
              <a:rPr lang="en-ZA" dirty="0"/>
              <a:t>Current = 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665843" y="2400195"/>
            <a:ext cx="406841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3200" dirty="0"/>
              <a:t>Go back.</a:t>
            </a:r>
          </a:p>
          <a:p>
            <a:r>
              <a:rPr lang="en-ZA" sz="3200" dirty="0"/>
              <a:t>No unvisited neighbours</a:t>
            </a:r>
          </a:p>
        </p:txBody>
      </p:sp>
    </p:spTree>
    <p:extLst>
      <p:ext uri="{BB962C8B-B14F-4D97-AF65-F5344CB8AC3E}">
        <p14:creationId xmlns:p14="http://schemas.microsoft.com/office/powerpoint/2010/main" val="401722682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sz="5400" u="sng" dirty="0"/>
              <a:t>Visual</a:t>
            </a:r>
            <a:endParaRPr lang="en-ZA" u="sng" dirty="0"/>
          </a:p>
        </p:txBody>
      </p:sp>
      <p:sp>
        <p:nvSpPr>
          <p:cNvPr id="4" name="Oval 3"/>
          <p:cNvSpPr/>
          <p:nvPr/>
        </p:nvSpPr>
        <p:spPr>
          <a:xfrm>
            <a:off x="838200" y="1868558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5" name="Straight Arrow Connector 4"/>
          <p:cNvCxnSpPr>
            <a:cxnSpLocks/>
            <a:stCxn id="4" idx="4"/>
          </p:cNvCxnSpPr>
          <p:nvPr/>
        </p:nvCxnSpPr>
        <p:spPr>
          <a:xfrm flipH="1">
            <a:off x="1129750" y="2491410"/>
            <a:ext cx="13250" cy="122127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838200" y="3712682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7" name="Oval 6"/>
          <p:cNvSpPr/>
          <p:nvPr/>
        </p:nvSpPr>
        <p:spPr>
          <a:xfrm>
            <a:off x="2885661" y="1868558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3</a:t>
            </a:r>
          </a:p>
        </p:txBody>
      </p:sp>
      <p:cxnSp>
        <p:nvCxnSpPr>
          <p:cNvPr id="8" name="Straight Arrow Connector 7"/>
          <p:cNvCxnSpPr>
            <a:cxnSpLocks/>
            <a:stCxn id="4" idx="5"/>
            <a:endCxn id="13" idx="1"/>
          </p:cNvCxnSpPr>
          <p:nvPr/>
        </p:nvCxnSpPr>
        <p:spPr>
          <a:xfrm>
            <a:off x="1358526" y="2400195"/>
            <a:ext cx="1616409" cy="140370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2885661" y="3712682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4" name="Oval 13"/>
          <p:cNvSpPr/>
          <p:nvPr/>
        </p:nvSpPr>
        <p:spPr>
          <a:xfrm>
            <a:off x="4933122" y="1868558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5" name="Oval 14"/>
          <p:cNvSpPr/>
          <p:nvPr/>
        </p:nvSpPr>
        <p:spPr>
          <a:xfrm>
            <a:off x="4933122" y="3712682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6</a:t>
            </a:r>
          </a:p>
        </p:txBody>
      </p:sp>
      <p:cxnSp>
        <p:nvCxnSpPr>
          <p:cNvPr id="16" name="Straight Arrow Connector 15"/>
          <p:cNvCxnSpPr>
            <a:cxnSpLocks/>
          </p:cNvCxnSpPr>
          <p:nvPr/>
        </p:nvCxnSpPr>
        <p:spPr>
          <a:xfrm>
            <a:off x="3495261" y="2179984"/>
            <a:ext cx="1437861" cy="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cxnSpLocks/>
            <a:stCxn id="7" idx="4"/>
            <a:endCxn id="13" idx="0"/>
          </p:cNvCxnSpPr>
          <p:nvPr/>
        </p:nvCxnSpPr>
        <p:spPr>
          <a:xfrm>
            <a:off x="3190461" y="2491410"/>
            <a:ext cx="0" cy="122127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cxnSpLocks/>
          </p:cNvCxnSpPr>
          <p:nvPr/>
        </p:nvCxnSpPr>
        <p:spPr>
          <a:xfrm>
            <a:off x="3495260" y="4050614"/>
            <a:ext cx="1437861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cxnSpLocks/>
            <a:endCxn id="15" idx="0"/>
          </p:cNvCxnSpPr>
          <p:nvPr/>
        </p:nvCxnSpPr>
        <p:spPr>
          <a:xfrm>
            <a:off x="5237922" y="2491411"/>
            <a:ext cx="0" cy="1221271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cxnSpLocks/>
            <a:stCxn id="13" idx="7"/>
            <a:endCxn id="14" idx="3"/>
          </p:cNvCxnSpPr>
          <p:nvPr/>
        </p:nvCxnSpPr>
        <p:spPr>
          <a:xfrm flipV="1">
            <a:off x="3405987" y="2400195"/>
            <a:ext cx="1616409" cy="140370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229139" y="1562606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242391" y="3401257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276599" y="1544538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489711" y="1626647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231964" y="3309255"/>
            <a:ext cx="43732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445254" y="3476216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38200" y="4979963"/>
            <a:ext cx="28757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/>
              <a:t>T = (1, 4, 5, 6, 2)</a:t>
            </a:r>
          </a:p>
          <a:p>
            <a:r>
              <a:rPr lang="en-ZA" dirty="0"/>
              <a:t>Q = (1, 3)</a:t>
            </a:r>
          </a:p>
          <a:p>
            <a:r>
              <a:rPr lang="en-ZA" dirty="0"/>
              <a:t>Current = 3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665843" y="2400195"/>
            <a:ext cx="406841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3200" dirty="0"/>
              <a:t>Go to next starting vertex.</a:t>
            </a:r>
          </a:p>
        </p:txBody>
      </p:sp>
    </p:spTree>
    <p:extLst>
      <p:ext uri="{BB962C8B-B14F-4D97-AF65-F5344CB8AC3E}">
        <p14:creationId xmlns:p14="http://schemas.microsoft.com/office/powerpoint/2010/main" val="406620406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sz="5400" u="sng" dirty="0"/>
              <a:t>Visual</a:t>
            </a:r>
            <a:endParaRPr lang="en-ZA" u="sng" dirty="0"/>
          </a:p>
        </p:txBody>
      </p:sp>
      <p:sp>
        <p:nvSpPr>
          <p:cNvPr id="4" name="Oval 3"/>
          <p:cNvSpPr/>
          <p:nvPr/>
        </p:nvSpPr>
        <p:spPr>
          <a:xfrm>
            <a:off x="838200" y="1868558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5" name="Straight Arrow Connector 4"/>
          <p:cNvCxnSpPr>
            <a:cxnSpLocks/>
            <a:stCxn id="4" idx="4"/>
          </p:cNvCxnSpPr>
          <p:nvPr/>
        </p:nvCxnSpPr>
        <p:spPr>
          <a:xfrm flipH="1">
            <a:off x="1129750" y="2491410"/>
            <a:ext cx="13250" cy="122127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838200" y="3712682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7" name="Oval 6"/>
          <p:cNvSpPr/>
          <p:nvPr/>
        </p:nvSpPr>
        <p:spPr>
          <a:xfrm>
            <a:off x="2885661" y="1868558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3</a:t>
            </a:r>
          </a:p>
        </p:txBody>
      </p:sp>
      <p:cxnSp>
        <p:nvCxnSpPr>
          <p:cNvPr id="8" name="Straight Arrow Connector 7"/>
          <p:cNvCxnSpPr>
            <a:cxnSpLocks/>
            <a:stCxn id="4" idx="5"/>
            <a:endCxn id="13" idx="1"/>
          </p:cNvCxnSpPr>
          <p:nvPr/>
        </p:nvCxnSpPr>
        <p:spPr>
          <a:xfrm>
            <a:off x="1358526" y="2400195"/>
            <a:ext cx="1616409" cy="140370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2885661" y="3712682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4" name="Oval 13"/>
          <p:cNvSpPr/>
          <p:nvPr/>
        </p:nvSpPr>
        <p:spPr>
          <a:xfrm>
            <a:off x="4933122" y="1868558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5" name="Oval 14"/>
          <p:cNvSpPr/>
          <p:nvPr/>
        </p:nvSpPr>
        <p:spPr>
          <a:xfrm>
            <a:off x="4933122" y="3712682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6</a:t>
            </a:r>
          </a:p>
        </p:txBody>
      </p:sp>
      <p:cxnSp>
        <p:nvCxnSpPr>
          <p:cNvPr id="16" name="Straight Arrow Connector 15"/>
          <p:cNvCxnSpPr>
            <a:cxnSpLocks/>
          </p:cNvCxnSpPr>
          <p:nvPr/>
        </p:nvCxnSpPr>
        <p:spPr>
          <a:xfrm>
            <a:off x="3495261" y="2179984"/>
            <a:ext cx="1437861" cy="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cxnSpLocks/>
            <a:stCxn id="7" idx="4"/>
            <a:endCxn id="13" idx="0"/>
          </p:cNvCxnSpPr>
          <p:nvPr/>
        </p:nvCxnSpPr>
        <p:spPr>
          <a:xfrm>
            <a:off x="3190461" y="2491410"/>
            <a:ext cx="0" cy="122127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cxnSpLocks/>
          </p:cNvCxnSpPr>
          <p:nvPr/>
        </p:nvCxnSpPr>
        <p:spPr>
          <a:xfrm>
            <a:off x="3495260" y="4050614"/>
            <a:ext cx="1437861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cxnSpLocks/>
            <a:endCxn id="15" idx="0"/>
          </p:cNvCxnSpPr>
          <p:nvPr/>
        </p:nvCxnSpPr>
        <p:spPr>
          <a:xfrm>
            <a:off x="5237922" y="2491411"/>
            <a:ext cx="0" cy="1221271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cxnSpLocks/>
            <a:stCxn id="13" idx="7"/>
            <a:endCxn id="14" idx="3"/>
          </p:cNvCxnSpPr>
          <p:nvPr/>
        </p:nvCxnSpPr>
        <p:spPr>
          <a:xfrm flipV="1">
            <a:off x="3405987" y="2400195"/>
            <a:ext cx="1616409" cy="140370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229139" y="1562606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242391" y="3401257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276599" y="1544538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489711" y="1626647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231964" y="3309255"/>
            <a:ext cx="43732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445254" y="3476216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38200" y="4979963"/>
            <a:ext cx="2875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/>
              <a:t>T = (3, 1, 4, 5, 6, 2)</a:t>
            </a:r>
          </a:p>
          <a:p>
            <a:r>
              <a:rPr lang="en-ZA" dirty="0"/>
              <a:t>Q = (1, 3)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665843" y="2400195"/>
            <a:ext cx="406841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3200" dirty="0"/>
              <a:t>No unvisited neighbours.</a:t>
            </a:r>
          </a:p>
        </p:txBody>
      </p:sp>
    </p:spTree>
    <p:extLst>
      <p:ext uri="{BB962C8B-B14F-4D97-AF65-F5344CB8AC3E}">
        <p14:creationId xmlns:p14="http://schemas.microsoft.com/office/powerpoint/2010/main" val="124952744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5400" u="sng" dirty="0"/>
              <a:t>Pseudocode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ZA" dirty="0"/>
              <a:t>from collections import deque</a:t>
            </a:r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r>
              <a:rPr lang="en-ZA" dirty="0"/>
              <a:t>def </a:t>
            </a:r>
            <a:r>
              <a:rPr lang="en-ZA" dirty="0" err="1"/>
              <a:t>topological_order</a:t>
            </a:r>
            <a:r>
              <a:rPr lang="en-ZA" dirty="0"/>
              <a:t>(G, T, visited, current):</a:t>
            </a:r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r>
              <a:rPr lang="en-ZA" dirty="0"/>
              <a:t>    for neighbour in G[current]:</a:t>
            </a:r>
          </a:p>
          <a:p>
            <a:pPr marL="0" indent="0">
              <a:buNone/>
            </a:pPr>
            <a:r>
              <a:rPr lang="en-ZA" dirty="0"/>
              <a:t>        if visited[neighbour]:</a:t>
            </a:r>
          </a:p>
          <a:p>
            <a:pPr marL="0" indent="0">
              <a:buNone/>
            </a:pPr>
            <a:r>
              <a:rPr lang="en-ZA" dirty="0"/>
              <a:t>            continue</a:t>
            </a:r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r>
              <a:rPr lang="en-ZA" dirty="0"/>
              <a:t>        </a:t>
            </a:r>
            <a:r>
              <a:rPr lang="en-ZA" dirty="0" err="1"/>
              <a:t>topological_order</a:t>
            </a:r>
            <a:r>
              <a:rPr lang="en-ZA" dirty="0"/>
              <a:t>(G, T, visited, neighbour)</a:t>
            </a:r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r>
              <a:rPr lang="en-ZA" dirty="0"/>
              <a:t>    visited[current] = True</a:t>
            </a:r>
          </a:p>
          <a:p>
            <a:pPr marL="0" indent="0">
              <a:buNone/>
            </a:pPr>
            <a:r>
              <a:rPr lang="en-ZA" dirty="0"/>
              <a:t>    </a:t>
            </a:r>
            <a:r>
              <a:rPr lang="en-ZA" dirty="0" err="1"/>
              <a:t>T.appendleft</a:t>
            </a:r>
            <a:r>
              <a:rPr lang="en-ZA" dirty="0"/>
              <a:t>(current)</a:t>
            </a:r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r>
              <a:rPr lang="en-ZA" dirty="0"/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26435" y="5807631"/>
            <a:ext cx="3167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/>
              <a:t>(Continued on next slide)</a:t>
            </a:r>
          </a:p>
        </p:txBody>
      </p:sp>
    </p:spTree>
    <p:extLst>
      <p:ext uri="{BB962C8B-B14F-4D97-AF65-F5344CB8AC3E}">
        <p14:creationId xmlns:p14="http://schemas.microsoft.com/office/powerpoint/2010/main" val="187606154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5400" u="sng" dirty="0"/>
              <a:t>Pseudocode 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ZA" dirty="0"/>
              <a:t>T = deque()</a:t>
            </a:r>
          </a:p>
          <a:p>
            <a:pPr marL="0" indent="0">
              <a:buNone/>
            </a:pPr>
            <a:r>
              <a:rPr lang="en-ZA" dirty="0"/>
              <a:t>G = [ CONNECTIONS GO HERE ]</a:t>
            </a:r>
          </a:p>
          <a:p>
            <a:pPr marL="0" indent="0">
              <a:buNone/>
            </a:pPr>
            <a:r>
              <a:rPr lang="en-ZA" dirty="0"/>
              <a:t>visited = [False for </a:t>
            </a:r>
            <a:r>
              <a:rPr lang="en-ZA" dirty="0" err="1"/>
              <a:t>i</a:t>
            </a:r>
            <a:r>
              <a:rPr lang="en-ZA" dirty="0"/>
              <a:t> in range(</a:t>
            </a:r>
            <a:r>
              <a:rPr lang="en-ZA" dirty="0" err="1"/>
              <a:t>num</a:t>
            </a:r>
            <a:r>
              <a:rPr lang="en-ZA" dirty="0"/>
              <a:t>)]</a:t>
            </a:r>
          </a:p>
          <a:p>
            <a:pPr marL="0" indent="0">
              <a:buNone/>
            </a:pPr>
            <a:r>
              <a:rPr lang="en-ZA" dirty="0"/>
              <a:t>for v in </a:t>
            </a:r>
            <a:r>
              <a:rPr lang="en-ZA" dirty="0" err="1"/>
              <a:t>starter_vertices</a:t>
            </a:r>
            <a:r>
              <a:rPr lang="en-ZA" dirty="0"/>
              <a:t>:</a:t>
            </a:r>
          </a:p>
          <a:p>
            <a:pPr marL="0" indent="0">
              <a:buNone/>
            </a:pPr>
            <a:r>
              <a:rPr lang="en-ZA" dirty="0"/>
              <a:t>    </a:t>
            </a:r>
            <a:r>
              <a:rPr lang="en-ZA" dirty="0" err="1"/>
              <a:t>topological_order</a:t>
            </a:r>
            <a:r>
              <a:rPr lang="en-ZA" dirty="0"/>
              <a:t>(G, T, visited, v)</a:t>
            </a:r>
          </a:p>
          <a:p>
            <a:pPr marL="0" indent="0">
              <a:buNone/>
            </a:pPr>
            <a:r>
              <a:rPr lang="en-ZA" dirty="0"/>
              <a:t> </a:t>
            </a:r>
          </a:p>
          <a:p>
            <a:pPr marL="0" indent="0">
              <a:buNone/>
            </a:pPr>
            <a:r>
              <a:rPr lang="en-ZA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5712008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5400" u="sng" dirty="0"/>
              <a:t>DFS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sz="3200" u="sng" dirty="0"/>
              <a:t>Time complexity: O(V + E)</a:t>
            </a:r>
          </a:p>
          <a:p>
            <a:pPr marL="0" indent="0">
              <a:buNone/>
            </a:pPr>
            <a:r>
              <a:rPr lang="en-ZA" sz="3200" dirty="0"/>
              <a:t>You traverse each edge once and you check each vertex once to find the in-degree of each vertex.</a:t>
            </a:r>
          </a:p>
          <a:p>
            <a:r>
              <a:rPr lang="en-ZA" sz="3200" u="sng" dirty="0"/>
              <a:t>Space complexity: O(V + E)</a:t>
            </a:r>
          </a:p>
          <a:p>
            <a:pPr marL="0" indent="0">
              <a:buNone/>
            </a:pPr>
            <a:r>
              <a:rPr lang="en-ZA" sz="3200" dirty="0"/>
              <a:t>You need a list of edges and a few lists of the vertices (technically it’s 3V + E)</a:t>
            </a:r>
          </a:p>
        </p:txBody>
      </p:sp>
    </p:spTree>
    <p:extLst>
      <p:ext uri="{BB962C8B-B14F-4D97-AF65-F5344CB8AC3E}">
        <p14:creationId xmlns:p14="http://schemas.microsoft.com/office/powerpoint/2010/main" val="2157266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5400" u="sng" dirty="0"/>
              <a:t>Example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dirty="0"/>
              <a:t>Given a list of lectures that John wants to attend and the prerequisite lectures for each lecture, construct a list of the order in which John should attend the lectures.</a:t>
            </a:r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r>
              <a:rPr lang="en-ZA" dirty="0"/>
              <a:t>The lectures are vertices of a directed graph, and the prerequisites are directed edges of the graph. The topological sorting of the graph provides the list that is required.</a:t>
            </a:r>
          </a:p>
        </p:txBody>
      </p:sp>
    </p:spTree>
    <p:extLst>
      <p:ext uri="{BB962C8B-B14F-4D97-AF65-F5344CB8AC3E}">
        <p14:creationId xmlns:p14="http://schemas.microsoft.com/office/powerpoint/2010/main" val="4102978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5400" u="sng" dirty="0"/>
              <a:t>Practical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ZA" sz="3200" dirty="0"/>
              <a:t>A practical example of a topological sorting is a list of tasks that needs to be completed with some tasks having to be completed first. The tasks would be nodes in a graph.</a:t>
            </a:r>
          </a:p>
          <a:p>
            <a:pPr marL="0" indent="0">
              <a:buNone/>
            </a:pPr>
            <a:r>
              <a:rPr lang="en-ZA" sz="3200" u="sng" dirty="0"/>
              <a:t>Practical example of practical example:</a:t>
            </a:r>
          </a:p>
          <a:p>
            <a:pPr marL="0" indent="0">
              <a:buNone/>
            </a:pPr>
            <a:r>
              <a:rPr lang="en-ZA" sz="3200" dirty="0"/>
              <a:t>A cooking recipe.</a:t>
            </a:r>
          </a:p>
          <a:p>
            <a:pPr marL="0" indent="0">
              <a:buNone/>
            </a:pPr>
            <a:r>
              <a:rPr lang="en-ZA" sz="3200" dirty="0"/>
              <a:t>You need to crack eggs before you can beat them, you must preheat the oven before you put food in it, etc.</a:t>
            </a:r>
          </a:p>
          <a:p>
            <a:pPr marL="0" indent="0">
              <a:buNone/>
            </a:pPr>
            <a:endParaRPr lang="en-ZA" sz="3200" dirty="0"/>
          </a:p>
        </p:txBody>
      </p:sp>
    </p:spTree>
    <p:extLst>
      <p:ext uri="{BB962C8B-B14F-4D97-AF65-F5344CB8AC3E}">
        <p14:creationId xmlns:p14="http://schemas.microsoft.com/office/powerpoint/2010/main" val="3560808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5400" u="sng" dirty="0"/>
              <a:t>Condition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ZA" sz="3200" baseline="-25000" dirty="0"/>
              <a:t>A topological ordering of a graph is possible if and only if the graph does not contain any directed cycles.</a:t>
            </a:r>
          </a:p>
          <a:p>
            <a:pPr marL="0" indent="0">
              <a:buNone/>
            </a:pPr>
            <a:endParaRPr lang="en-ZA" sz="3200" baseline="-25000" dirty="0"/>
          </a:p>
          <a:p>
            <a:pPr marL="0" indent="0">
              <a:buNone/>
            </a:pPr>
            <a:endParaRPr lang="en-ZA" sz="3200" baseline="-25000" dirty="0"/>
          </a:p>
        </p:txBody>
      </p:sp>
      <p:sp>
        <p:nvSpPr>
          <p:cNvPr id="4" name="Oval 3"/>
          <p:cNvSpPr/>
          <p:nvPr/>
        </p:nvSpPr>
        <p:spPr>
          <a:xfrm>
            <a:off x="838200" y="2756454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5" name="Straight Arrow Connector 4"/>
          <p:cNvCxnSpPr>
            <a:cxnSpLocks/>
            <a:stCxn id="4" idx="4"/>
            <a:endCxn id="6" idx="0"/>
          </p:cNvCxnSpPr>
          <p:nvPr/>
        </p:nvCxnSpPr>
        <p:spPr>
          <a:xfrm>
            <a:off x="1143000" y="3379306"/>
            <a:ext cx="0" cy="122127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838200" y="4600578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7" name="Oval 6"/>
          <p:cNvSpPr/>
          <p:nvPr/>
        </p:nvSpPr>
        <p:spPr>
          <a:xfrm>
            <a:off x="2915480" y="2756454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8" name="Oval 7"/>
          <p:cNvSpPr/>
          <p:nvPr/>
        </p:nvSpPr>
        <p:spPr>
          <a:xfrm>
            <a:off x="2915480" y="4600578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3</a:t>
            </a:r>
          </a:p>
        </p:txBody>
      </p:sp>
      <p:cxnSp>
        <p:nvCxnSpPr>
          <p:cNvPr id="9" name="Straight Arrow Connector 8"/>
          <p:cNvCxnSpPr>
            <a:cxnSpLocks/>
            <a:stCxn id="6" idx="6"/>
            <a:endCxn id="8" idx="2"/>
          </p:cNvCxnSpPr>
          <p:nvPr/>
        </p:nvCxnSpPr>
        <p:spPr>
          <a:xfrm>
            <a:off x="1447800" y="4912004"/>
            <a:ext cx="1467680" cy="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cxnSpLocks/>
            <a:stCxn id="7" idx="2"/>
            <a:endCxn id="4" idx="6"/>
          </p:cNvCxnSpPr>
          <p:nvPr/>
        </p:nvCxnSpPr>
        <p:spPr>
          <a:xfrm flipH="1">
            <a:off x="1447800" y="3067880"/>
            <a:ext cx="1467680" cy="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cxnSpLocks/>
            <a:stCxn id="8" idx="0"/>
            <a:endCxn id="7" idx="4"/>
          </p:cNvCxnSpPr>
          <p:nvPr/>
        </p:nvCxnSpPr>
        <p:spPr>
          <a:xfrm flipV="1">
            <a:off x="3220280" y="3379306"/>
            <a:ext cx="0" cy="122127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909392" y="3644348"/>
            <a:ext cx="653332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200" dirty="0"/>
              <a:t>(A topological ordering of this graph does not exist.)</a:t>
            </a:r>
          </a:p>
        </p:txBody>
      </p:sp>
    </p:spTree>
    <p:extLst>
      <p:ext uri="{BB962C8B-B14F-4D97-AF65-F5344CB8AC3E}">
        <p14:creationId xmlns:p14="http://schemas.microsoft.com/office/powerpoint/2010/main" val="646565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5400" u="sng" dirty="0"/>
              <a:t>Algorithms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ZA" sz="3200" dirty="0"/>
              <a:t>There are 2 main algorithms for finding the topological order of a graph:</a:t>
            </a:r>
          </a:p>
          <a:p>
            <a:pPr marL="514350" indent="-514350">
              <a:buFont typeface="+mj-lt"/>
              <a:buAutoNum type="arabicPeriod"/>
            </a:pPr>
            <a:r>
              <a:rPr lang="en-ZA" sz="3200" dirty="0"/>
              <a:t>Kahn’s Algorithm</a:t>
            </a:r>
          </a:p>
          <a:p>
            <a:pPr marL="514350" indent="-514350">
              <a:buFont typeface="+mj-lt"/>
              <a:buAutoNum type="arabicPeriod"/>
            </a:pPr>
            <a:r>
              <a:rPr lang="en-ZA" sz="3200" dirty="0"/>
              <a:t>DFS</a:t>
            </a:r>
          </a:p>
        </p:txBody>
      </p:sp>
    </p:spTree>
    <p:extLst>
      <p:ext uri="{BB962C8B-B14F-4D97-AF65-F5344CB8AC3E}">
        <p14:creationId xmlns:p14="http://schemas.microsoft.com/office/powerpoint/2010/main" val="3784850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sz="5400" u="sng" dirty="0"/>
              <a:t>Kahn’s Algorithm</a:t>
            </a:r>
            <a:endParaRPr lang="en-ZA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ZA" sz="2600" dirty="0"/>
              <a:t>Compute the in-degree of each vertex</a:t>
            </a:r>
          </a:p>
          <a:p>
            <a:pPr marL="514350" indent="-514350">
              <a:buFont typeface="+mj-lt"/>
              <a:buAutoNum type="arabicPeriod"/>
            </a:pPr>
            <a:r>
              <a:rPr lang="en-ZA" sz="2600" dirty="0"/>
              <a:t>Add all of the vertices with an in-degree of 0 onto a queue </a:t>
            </a:r>
            <a:r>
              <a:rPr lang="en-ZA" sz="2600" i="1" dirty="0"/>
              <a:t>Q</a:t>
            </a:r>
            <a:endParaRPr lang="en-ZA" sz="2600" dirty="0"/>
          </a:p>
          <a:p>
            <a:pPr marL="514350" indent="-514350">
              <a:buFont typeface="+mj-lt"/>
              <a:buAutoNum type="arabicPeriod"/>
            </a:pPr>
            <a:r>
              <a:rPr lang="en-ZA" sz="2600" dirty="0"/>
              <a:t>Remove a vertex </a:t>
            </a:r>
            <a:r>
              <a:rPr lang="en-ZA" sz="2600" i="1" dirty="0"/>
              <a:t>V</a:t>
            </a:r>
            <a:r>
              <a:rPr lang="en-ZA" sz="2600" dirty="0"/>
              <a:t> from </a:t>
            </a:r>
            <a:r>
              <a:rPr lang="en-ZA" sz="2600" i="1" dirty="0"/>
              <a:t>Q</a:t>
            </a:r>
            <a:endParaRPr lang="en-ZA" sz="2600" dirty="0"/>
          </a:p>
          <a:p>
            <a:pPr marL="514350" indent="-514350">
              <a:buFont typeface="+mj-lt"/>
              <a:buAutoNum type="arabicPeriod"/>
            </a:pPr>
            <a:r>
              <a:rPr lang="en-ZA" sz="2600" dirty="0"/>
              <a:t>Increment the counter of visited nodes by 1</a:t>
            </a:r>
          </a:p>
          <a:p>
            <a:pPr marL="514350" indent="-514350">
              <a:buFont typeface="+mj-lt"/>
              <a:buAutoNum type="arabicPeriod"/>
            </a:pPr>
            <a:r>
              <a:rPr lang="en-ZA" sz="2600" dirty="0"/>
              <a:t>Add </a:t>
            </a:r>
            <a:r>
              <a:rPr lang="en-ZA" sz="2600" i="1" dirty="0"/>
              <a:t>V</a:t>
            </a:r>
            <a:r>
              <a:rPr lang="en-ZA" sz="2600" dirty="0"/>
              <a:t> onto </a:t>
            </a:r>
            <a:r>
              <a:rPr lang="en-ZA" sz="2600" i="1" dirty="0"/>
              <a:t>T</a:t>
            </a:r>
            <a:r>
              <a:rPr lang="en-ZA" sz="2600" dirty="0"/>
              <a:t> where </a:t>
            </a:r>
            <a:r>
              <a:rPr lang="en-ZA" sz="2600" i="1" dirty="0"/>
              <a:t>T</a:t>
            </a:r>
            <a:r>
              <a:rPr lang="en-ZA" sz="2600" dirty="0"/>
              <a:t> is the list that will contain the order of the nodes</a:t>
            </a:r>
          </a:p>
          <a:p>
            <a:pPr marL="514350" indent="-514350">
              <a:buFont typeface="+mj-lt"/>
              <a:buAutoNum type="arabicPeriod"/>
            </a:pPr>
            <a:r>
              <a:rPr lang="en-ZA" sz="2600" dirty="0"/>
              <a:t>Decrease the in-degree of all neighbours of </a:t>
            </a:r>
            <a:r>
              <a:rPr lang="en-ZA" sz="2600" i="1" dirty="0"/>
              <a:t>V</a:t>
            </a:r>
            <a:r>
              <a:rPr lang="en-ZA" sz="2600" dirty="0"/>
              <a:t> by 1</a:t>
            </a:r>
          </a:p>
          <a:p>
            <a:pPr marL="514350" indent="-514350">
              <a:buFont typeface="+mj-lt"/>
              <a:buAutoNum type="arabicPeriod"/>
            </a:pPr>
            <a:r>
              <a:rPr lang="en-ZA" sz="2600" dirty="0"/>
              <a:t>If a neighbour now has an in-degree of 0, add it to </a:t>
            </a:r>
            <a:r>
              <a:rPr lang="en-ZA" sz="2600" i="1" dirty="0"/>
              <a:t>Q</a:t>
            </a:r>
            <a:endParaRPr lang="en-ZA" sz="2600" dirty="0"/>
          </a:p>
          <a:p>
            <a:pPr marL="514350" indent="-514350">
              <a:buFont typeface="+mj-lt"/>
              <a:buAutoNum type="arabicPeriod"/>
            </a:pPr>
            <a:r>
              <a:rPr lang="en-ZA" sz="2600" dirty="0"/>
              <a:t>If </a:t>
            </a:r>
            <a:r>
              <a:rPr lang="en-ZA" sz="2600" i="1" dirty="0"/>
              <a:t>Q</a:t>
            </a:r>
            <a:r>
              <a:rPr lang="en-ZA" sz="2600" dirty="0"/>
              <a:t> is not empty, go to step 3</a:t>
            </a:r>
          </a:p>
          <a:p>
            <a:pPr marL="514350" indent="-514350">
              <a:buFont typeface="+mj-lt"/>
              <a:buAutoNum type="arabicPeriod"/>
            </a:pPr>
            <a:r>
              <a:rPr lang="en-ZA" sz="2600" dirty="0"/>
              <a:t>If the vertex counter does not equal the total number of vertices, return ERROR (the topological ordering does not exist)</a:t>
            </a:r>
          </a:p>
          <a:p>
            <a:pPr marL="514350" indent="-514350">
              <a:buFont typeface="+mj-lt"/>
              <a:buAutoNum type="arabicPeriod"/>
            </a:pPr>
            <a:r>
              <a:rPr lang="en-ZA" sz="2600" dirty="0"/>
              <a:t>Return </a:t>
            </a:r>
            <a:r>
              <a:rPr lang="en-ZA" sz="2600" i="1" dirty="0"/>
              <a:t>T</a:t>
            </a:r>
            <a:endParaRPr lang="en-ZA" sz="2600" dirty="0"/>
          </a:p>
          <a:p>
            <a:pPr marL="514350" indent="-514350">
              <a:buFont typeface="+mj-lt"/>
              <a:buAutoNum type="arabicPeriod"/>
            </a:pPr>
            <a:endParaRPr lang="en-ZA" sz="3200" i="1" dirty="0"/>
          </a:p>
          <a:p>
            <a:pPr marL="514350" indent="-514350">
              <a:buFont typeface="+mj-lt"/>
              <a:buAutoNum type="arabicPeriod"/>
            </a:pPr>
            <a:endParaRPr lang="en-ZA" sz="3200" dirty="0"/>
          </a:p>
        </p:txBody>
      </p:sp>
    </p:spTree>
    <p:extLst>
      <p:ext uri="{BB962C8B-B14F-4D97-AF65-F5344CB8AC3E}">
        <p14:creationId xmlns:p14="http://schemas.microsoft.com/office/powerpoint/2010/main" val="20398871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sz="5400" u="sng" dirty="0"/>
              <a:t>Visual</a:t>
            </a:r>
            <a:endParaRPr lang="en-ZA" u="sng" dirty="0"/>
          </a:p>
        </p:txBody>
      </p:sp>
      <p:sp>
        <p:nvSpPr>
          <p:cNvPr id="4" name="Oval 3"/>
          <p:cNvSpPr/>
          <p:nvPr/>
        </p:nvSpPr>
        <p:spPr>
          <a:xfrm>
            <a:off x="838200" y="1868558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5" name="Straight Arrow Connector 4"/>
          <p:cNvCxnSpPr>
            <a:cxnSpLocks/>
            <a:stCxn id="4" idx="4"/>
          </p:cNvCxnSpPr>
          <p:nvPr/>
        </p:nvCxnSpPr>
        <p:spPr>
          <a:xfrm flipH="1">
            <a:off x="1129750" y="2491410"/>
            <a:ext cx="13250" cy="122127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838200" y="3712682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7" name="Oval 6"/>
          <p:cNvSpPr/>
          <p:nvPr/>
        </p:nvSpPr>
        <p:spPr>
          <a:xfrm>
            <a:off x="2885661" y="1868558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3</a:t>
            </a:r>
          </a:p>
        </p:txBody>
      </p:sp>
      <p:cxnSp>
        <p:nvCxnSpPr>
          <p:cNvPr id="8" name="Straight Arrow Connector 7"/>
          <p:cNvCxnSpPr>
            <a:cxnSpLocks/>
            <a:stCxn id="4" idx="5"/>
            <a:endCxn id="13" idx="1"/>
          </p:cNvCxnSpPr>
          <p:nvPr/>
        </p:nvCxnSpPr>
        <p:spPr>
          <a:xfrm>
            <a:off x="1358526" y="2400195"/>
            <a:ext cx="1616409" cy="140370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2885661" y="3712682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4" name="Oval 13"/>
          <p:cNvSpPr/>
          <p:nvPr/>
        </p:nvSpPr>
        <p:spPr>
          <a:xfrm>
            <a:off x="4933122" y="1868558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5" name="Oval 14"/>
          <p:cNvSpPr/>
          <p:nvPr/>
        </p:nvSpPr>
        <p:spPr>
          <a:xfrm>
            <a:off x="4933122" y="3712682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6</a:t>
            </a:r>
          </a:p>
        </p:txBody>
      </p:sp>
      <p:cxnSp>
        <p:nvCxnSpPr>
          <p:cNvPr id="16" name="Straight Arrow Connector 15"/>
          <p:cNvCxnSpPr>
            <a:cxnSpLocks/>
          </p:cNvCxnSpPr>
          <p:nvPr/>
        </p:nvCxnSpPr>
        <p:spPr>
          <a:xfrm>
            <a:off x="3495261" y="2179984"/>
            <a:ext cx="1437861" cy="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cxnSpLocks/>
            <a:stCxn id="7" idx="4"/>
            <a:endCxn id="13" idx="0"/>
          </p:cNvCxnSpPr>
          <p:nvPr/>
        </p:nvCxnSpPr>
        <p:spPr>
          <a:xfrm>
            <a:off x="3190461" y="2491410"/>
            <a:ext cx="0" cy="122127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cxnSpLocks/>
          </p:cNvCxnSpPr>
          <p:nvPr/>
        </p:nvCxnSpPr>
        <p:spPr>
          <a:xfrm>
            <a:off x="3495260" y="4050614"/>
            <a:ext cx="1437861" cy="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cxnSpLocks/>
            <a:endCxn id="15" idx="0"/>
          </p:cNvCxnSpPr>
          <p:nvPr/>
        </p:nvCxnSpPr>
        <p:spPr>
          <a:xfrm>
            <a:off x="5237922" y="2491411"/>
            <a:ext cx="0" cy="1221271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cxnSpLocks/>
            <a:stCxn id="13" idx="7"/>
            <a:endCxn id="14" idx="3"/>
          </p:cNvCxnSpPr>
          <p:nvPr/>
        </p:nvCxnSpPr>
        <p:spPr>
          <a:xfrm flipV="1">
            <a:off x="3405987" y="2400195"/>
            <a:ext cx="1616409" cy="140370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622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sz="5400" u="sng" dirty="0"/>
              <a:t>Visual</a:t>
            </a:r>
            <a:endParaRPr lang="en-ZA" u="sng" dirty="0"/>
          </a:p>
        </p:txBody>
      </p:sp>
      <p:sp>
        <p:nvSpPr>
          <p:cNvPr id="4" name="Oval 3"/>
          <p:cNvSpPr/>
          <p:nvPr/>
        </p:nvSpPr>
        <p:spPr>
          <a:xfrm>
            <a:off x="838200" y="1868558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5" name="Straight Arrow Connector 4"/>
          <p:cNvCxnSpPr>
            <a:cxnSpLocks/>
            <a:stCxn id="4" idx="4"/>
          </p:cNvCxnSpPr>
          <p:nvPr/>
        </p:nvCxnSpPr>
        <p:spPr>
          <a:xfrm flipH="1">
            <a:off x="1129750" y="2491410"/>
            <a:ext cx="13250" cy="122127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838200" y="3712682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7" name="Oval 6"/>
          <p:cNvSpPr/>
          <p:nvPr/>
        </p:nvSpPr>
        <p:spPr>
          <a:xfrm>
            <a:off x="2885661" y="1868558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3</a:t>
            </a:r>
          </a:p>
        </p:txBody>
      </p:sp>
      <p:cxnSp>
        <p:nvCxnSpPr>
          <p:cNvPr id="8" name="Straight Arrow Connector 7"/>
          <p:cNvCxnSpPr>
            <a:cxnSpLocks/>
            <a:stCxn id="4" idx="5"/>
            <a:endCxn id="13" idx="1"/>
          </p:cNvCxnSpPr>
          <p:nvPr/>
        </p:nvCxnSpPr>
        <p:spPr>
          <a:xfrm>
            <a:off x="1358526" y="2400195"/>
            <a:ext cx="1616409" cy="140370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2885661" y="3712682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4" name="Oval 13"/>
          <p:cNvSpPr/>
          <p:nvPr/>
        </p:nvSpPr>
        <p:spPr>
          <a:xfrm>
            <a:off x="4933122" y="1868558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5" name="Oval 14"/>
          <p:cNvSpPr/>
          <p:nvPr/>
        </p:nvSpPr>
        <p:spPr>
          <a:xfrm>
            <a:off x="4933122" y="3712682"/>
            <a:ext cx="609600" cy="6228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</a:rPr>
              <a:t>6</a:t>
            </a:r>
          </a:p>
        </p:txBody>
      </p:sp>
      <p:cxnSp>
        <p:nvCxnSpPr>
          <p:cNvPr id="16" name="Straight Arrow Connector 15"/>
          <p:cNvCxnSpPr>
            <a:cxnSpLocks/>
          </p:cNvCxnSpPr>
          <p:nvPr/>
        </p:nvCxnSpPr>
        <p:spPr>
          <a:xfrm>
            <a:off x="3495261" y="2179984"/>
            <a:ext cx="1437861" cy="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cxnSpLocks/>
            <a:stCxn id="7" idx="4"/>
            <a:endCxn id="13" idx="0"/>
          </p:cNvCxnSpPr>
          <p:nvPr/>
        </p:nvCxnSpPr>
        <p:spPr>
          <a:xfrm>
            <a:off x="3190461" y="2491410"/>
            <a:ext cx="0" cy="122127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cxnSpLocks/>
          </p:cNvCxnSpPr>
          <p:nvPr/>
        </p:nvCxnSpPr>
        <p:spPr>
          <a:xfrm>
            <a:off x="3495260" y="4050614"/>
            <a:ext cx="1437861" cy="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cxnSpLocks/>
            <a:endCxn id="15" idx="0"/>
          </p:cNvCxnSpPr>
          <p:nvPr/>
        </p:nvCxnSpPr>
        <p:spPr>
          <a:xfrm>
            <a:off x="5237922" y="2491411"/>
            <a:ext cx="0" cy="1221271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cxnSpLocks/>
            <a:stCxn id="13" idx="7"/>
            <a:endCxn id="14" idx="3"/>
          </p:cNvCxnSpPr>
          <p:nvPr/>
        </p:nvCxnSpPr>
        <p:spPr>
          <a:xfrm flipV="1">
            <a:off x="3405987" y="2400195"/>
            <a:ext cx="1616409" cy="140370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229139" y="1562606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242391" y="3401257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276599" y="1544538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489711" y="1626647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231964" y="3309255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445254" y="3476216"/>
            <a:ext cx="437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665843" y="2400195"/>
            <a:ext cx="406841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3200" dirty="0"/>
              <a:t>Compute the in-degree of each vertex.</a:t>
            </a:r>
          </a:p>
        </p:txBody>
      </p:sp>
    </p:spTree>
    <p:extLst>
      <p:ext uri="{BB962C8B-B14F-4D97-AF65-F5344CB8AC3E}">
        <p14:creationId xmlns:p14="http://schemas.microsoft.com/office/powerpoint/2010/main" val="24138692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814</TotalTime>
  <Words>1631</Words>
  <Application>Microsoft Office PowerPoint</Application>
  <PresentationFormat>Widescreen</PresentationFormat>
  <Paragraphs>478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2" baseType="lpstr">
      <vt:lpstr>Arial</vt:lpstr>
      <vt:lpstr>Calibri</vt:lpstr>
      <vt:lpstr>Calibri Light</vt:lpstr>
      <vt:lpstr>Office Theme</vt:lpstr>
      <vt:lpstr>Topological Sorting</vt:lpstr>
      <vt:lpstr>Definition</vt:lpstr>
      <vt:lpstr>Example</vt:lpstr>
      <vt:lpstr>Practical Example</vt:lpstr>
      <vt:lpstr>Condition</vt:lpstr>
      <vt:lpstr>Algorithms</vt:lpstr>
      <vt:lpstr>Kahn’s Algorithm</vt:lpstr>
      <vt:lpstr>Visual</vt:lpstr>
      <vt:lpstr>Visual</vt:lpstr>
      <vt:lpstr>Visual</vt:lpstr>
      <vt:lpstr>Visual</vt:lpstr>
      <vt:lpstr>Visual</vt:lpstr>
      <vt:lpstr>Visual</vt:lpstr>
      <vt:lpstr>Visual</vt:lpstr>
      <vt:lpstr>Visual</vt:lpstr>
      <vt:lpstr>Visual</vt:lpstr>
      <vt:lpstr>Pseudocode</vt:lpstr>
      <vt:lpstr>Pseudocode Continued</vt:lpstr>
      <vt:lpstr>Kahn’s Algorithm</vt:lpstr>
      <vt:lpstr>DFS</vt:lpstr>
      <vt:lpstr>Visual</vt:lpstr>
      <vt:lpstr>Visual</vt:lpstr>
      <vt:lpstr>Visual</vt:lpstr>
      <vt:lpstr>Visual</vt:lpstr>
      <vt:lpstr>Visual</vt:lpstr>
      <vt:lpstr>Visual</vt:lpstr>
      <vt:lpstr>Visual</vt:lpstr>
      <vt:lpstr>Visual</vt:lpstr>
      <vt:lpstr>Visual</vt:lpstr>
      <vt:lpstr>Visual</vt:lpstr>
      <vt:lpstr>Visual</vt:lpstr>
      <vt:lpstr>Visual</vt:lpstr>
      <vt:lpstr>Visual</vt:lpstr>
      <vt:lpstr>Visual</vt:lpstr>
      <vt:lpstr>Pseudocode</vt:lpstr>
      <vt:lpstr>Pseudocode Continued</vt:lpstr>
      <vt:lpstr>DFS</vt:lpstr>
      <vt:lpstr>Example Problem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Ralph McDougall</dc:creator>
  <cp:lastModifiedBy>Ralph McDougall</cp:lastModifiedBy>
  <cp:revision>47</cp:revision>
  <dcterms:created xsi:type="dcterms:W3CDTF">2017-01-08T17:31:38Z</dcterms:created>
  <dcterms:modified xsi:type="dcterms:W3CDTF">2017-02-04T09:20:30Z</dcterms:modified>
</cp:coreProperties>
</file>